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1" r:id="rId3"/>
    <p:sldId id="257" r:id="rId4"/>
    <p:sldId id="272" r:id="rId5"/>
    <p:sldId id="273" r:id="rId6"/>
    <p:sldId id="269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RST-SERVER-NEW\Documents\&#1056;&#1057;&#1058;_&#1046;&#1050;&#1061;\&#1050;&#1072;&#1079;&#1072;&#1085;&#1086;&#1074;&#1072;\&#1056;&#1072;&#1073;&#1086;&#1095;&#1072;&#1103;%20&#1087;&#1072;&#1087;&#1082;&#1072;\2021\&#1085;&#1072;%20&#1086;&#1087;&#1077;&#1088;&#1072;&#1090;&#1080;&#1074;&#1082;&#1091;\18.01.2021%20&#1048;&#1090;&#1086;&#1075;&#1086;%20&#1090;&#1072;&#1088;&#1080;&#1092;&#1085;&#1086;&#1081;%20&#1082;&#1072;&#1084;&#1087;&#1072;&#1085;&#1080;&#1080;%202021\&#1058;&#1072;&#1088;&#1080;&#1092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13034991273206E-2"/>
          <c:y val="0.14018451832902179"/>
          <c:w val="0.87710880760084109"/>
          <c:h val="0.615506376841987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26 307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88-4F08-8DF2-15DB958237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30 327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88-4F08-8DF2-15DB958237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88-4F08-8DF2-15DB95823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года</c:v>
                </c:pt>
                <c:pt idx="1">
                  <c:v>2021 года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26307</c:v>
                </c:pt>
                <c:pt idx="1">
                  <c:v>30327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88-4F08-8DF2-15DB958237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615652093670961E-4"/>
                  <c:y val="1.212224806123603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11 017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8-4F08-8DF2-15DB9582377B}"/>
                </c:ext>
              </c:extLst>
            </c:dLbl>
            <c:dLbl>
              <c:idx val="1"/>
              <c:layout>
                <c:manualLayout>
                  <c:x val="-3.1743768062447307E-4"/>
                  <c:y val="8.8280371334877928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22 961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88-4F08-8DF2-15DB9582377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88-4F08-8DF2-15DB9582377B}"/>
                </c:ext>
              </c:extLst>
            </c:dLbl>
            <c:dLbl>
              <c:idx val="3"/>
              <c:layout>
                <c:manualLayout>
                  <c:x val="1.9721237971986627E-3"/>
                  <c:y val="-1.3416639749753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88-4F08-8DF2-15DB958237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года</c:v>
                </c:pt>
                <c:pt idx="1">
                  <c:v>2021 года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11017</c:v>
                </c:pt>
                <c:pt idx="1">
                  <c:v>22961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88-4F08-8DF2-15DB95823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117303168"/>
        <c:axId val="117304704"/>
      </c:barChart>
      <c:catAx>
        <c:axId val="1173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7304704"/>
        <c:crosses val="autoZero"/>
        <c:auto val="1"/>
        <c:lblAlgn val="ctr"/>
        <c:lblOffset val="100"/>
        <c:noMultiLvlLbl val="0"/>
      </c:catAx>
      <c:valAx>
        <c:axId val="11730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3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0773048302427832"/>
          <c:y val="0.88692694506840919"/>
          <c:w val="0.59807272376462306"/>
          <c:h val="6.06758777404476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379666575161057E-2"/>
          <c:y val="8.1891355414957984E-2"/>
          <c:w val="0.89360244086998541"/>
          <c:h val="0.71856639035932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Плановое значение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7.8617381829912888E-17"/>
                  <c:y val="2.08304834935640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00-4289-905A-E75B365E30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4401</c:v>
                </c:pt>
                <c:pt idx="1">
                  <c:v>6651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0-4289-905A-E75B365E30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поступление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2020 г.</c:v>
                </c:pt>
                <c:pt idx="1">
                  <c:v>2021 г.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3463</c:v>
                </c:pt>
                <c:pt idx="1">
                  <c:v>4564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00-4289-905A-E75B365E30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4506752"/>
        <c:axId val="4508288"/>
      </c:barChart>
      <c:catAx>
        <c:axId val="4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8288"/>
        <c:crosses val="autoZero"/>
        <c:auto val="1"/>
        <c:lblAlgn val="ctr"/>
        <c:lblOffset val="100"/>
        <c:noMultiLvlLbl val="0"/>
      </c:catAx>
      <c:valAx>
        <c:axId val="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67678412047174"/>
          <c:y val="0.90941474646099285"/>
          <c:w val="0.61098028964844397"/>
          <c:h val="8.58321456801360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585401557827"/>
          <c:y val="0.18031714990095568"/>
          <c:w val="0.8599557902595959"/>
          <c:h val="0.59726425650432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735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31-433E-ADD5-BE133B7688A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740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31-433E-ADD5-BE133B7688A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607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31-433E-ADD5-BE133B7688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контрольные мероприятия</c:v>
                </c:pt>
                <c:pt idx="1">
                  <c:v>протоколы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735</c:v>
                </c:pt>
                <c:pt idx="1">
                  <c:v>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64-49D2-97C4-817A83BDB7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615652093670961E-4"/>
                  <c:y val="1.2122248061236036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844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31-433E-ADD5-BE133B7688AA}"/>
                </c:ext>
              </c:extLst>
            </c:dLbl>
            <c:dLbl>
              <c:idx val="1"/>
              <c:layout>
                <c:manualLayout>
                  <c:x val="3.9440923090587826E-3"/>
                  <c:y val="-1.006247981231508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745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6D-4E4D-AE99-AC3D41D4DD7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418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31-433E-ADD5-BE133B7688AA}"/>
                </c:ext>
              </c:extLst>
            </c:dLbl>
            <c:dLbl>
              <c:idx val="3"/>
              <c:layout>
                <c:manualLayout>
                  <c:x val="1.9721237971986627E-3"/>
                  <c:y val="-1.3416639749753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6D-4E4D-AE99-AC3D41D4DD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контрольные мероприятия</c:v>
                </c:pt>
                <c:pt idx="1">
                  <c:v>протоколы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844</c:v>
                </c:pt>
                <c:pt idx="1">
                  <c:v>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64-49D2-97C4-817A83BDB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9"/>
        <c:overlap val="-27"/>
        <c:axId val="117303168"/>
        <c:axId val="117304704"/>
      </c:barChart>
      <c:catAx>
        <c:axId val="11730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17304704"/>
        <c:crosses val="autoZero"/>
        <c:auto val="1"/>
        <c:lblAlgn val="ctr"/>
        <c:lblOffset val="100"/>
        <c:noMultiLvlLbl val="0"/>
      </c:catAx>
      <c:valAx>
        <c:axId val="11730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730316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8533897629703577"/>
          <c:y val="0.82243550979544411"/>
          <c:w val="0.62790381235607728"/>
          <c:h val="0.10810539061837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Административные</a:t>
            </a:r>
            <a:r>
              <a:rPr lang="ru-RU" sz="12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штрафы (млн. руб.)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наложено штрафов</c:v>
                </c:pt>
                <c:pt idx="1">
                  <c:v>взыскано штрафов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47-4289-8554-D2B4A4A708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наложено штрафов</c:v>
                </c:pt>
                <c:pt idx="1">
                  <c:v>взыскано штрафов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</c:v>
                </c:pt>
                <c:pt idx="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4506752"/>
        <c:axId val="4508288"/>
      </c:barChart>
      <c:catAx>
        <c:axId val="45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8288"/>
        <c:crosses val="autoZero"/>
        <c:auto val="1"/>
        <c:lblAlgn val="ctr"/>
        <c:lblOffset val="100"/>
        <c:noMultiLvlLbl val="0"/>
      </c:catAx>
      <c:valAx>
        <c:axId val="4508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3731452189474605"/>
          <c:y val="0.20507260929254087"/>
          <c:w val="0.84087673201613977"/>
          <c:h val="0.617738000783544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6981408982514263E-3"/>
                  <c:y val="-1.2973923053440858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3294</a:t>
                    </a:r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45A-4BAD-A6AB-1857A32CD98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2707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00-4C86-92A7-2A7158BF3756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</c:v>
                </c:pt>
                <c:pt idx="1">
                  <c:v>Общий объем продукции с марта по декабрь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3294</c:v>
                </c:pt>
                <c:pt idx="1">
                  <c:v>1934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5A-4BAD-A6AB-1857A32CD98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4412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5A-4BAD-A6AB-1857A32CD98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3820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00-4C86-92A7-2A7158BF37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Общий объем продукции </c:v>
                </c:pt>
                <c:pt idx="1">
                  <c:v>Общий объем продукции с марта по декабрь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4400</c:v>
                </c:pt>
                <c:pt idx="1">
                  <c:v>2822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5A-4BAD-A6AB-1857A32CD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583424"/>
        <c:axId val="4584960"/>
      </c:barChart>
      <c:catAx>
        <c:axId val="458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4584960"/>
        <c:crosses val="autoZero"/>
        <c:auto val="1"/>
        <c:lblAlgn val="ctr"/>
        <c:lblOffset val="100"/>
        <c:noMultiLvlLbl val="0"/>
      </c:catAx>
      <c:valAx>
        <c:axId val="458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83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413188011883432"/>
          <c:y val="0.91407470572099847"/>
          <c:w val="0.39792263724868054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75609440855944"/>
          <c:y val="0.21738261883931176"/>
          <c:w val="0.84087673201613966"/>
          <c:h val="0.54498754504899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473685556294621E-4"/>
                  <c:y val="-1.820137066200053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sz="1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933</a:t>
                    </a:r>
                  </a:p>
                </c:rich>
              </c:tx>
              <c:spPr>
                <a:solidFill>
                  <a:schemeClr val="lt1"/>
                </a:solidFill>
                <a:ln>
                  <a:solidFill>
                    <a:schemeClr val="bg1">
                      <a:alpha val="0"/>
                    </a:schemeClr>
                  </a:solidFill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BD-4C8E-BAFC-E8FAB392CB30}"/>
                </c:ext>
              </c:extLst>
            </c:dLbl>
            <c:spPr>
              <a:noFill/>
              <a:ln>
                <a:solidFill>
                  <a:schemeClr val="bg1">
                    <a:alpha val="0"/>
                  </a:schemeClr>
                </a:soli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год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933</c:v>
                </c:pt>
                <c:pt idx="1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D-4C8E-BAFC-E8FAB392CB3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980 *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315-458A-A111-1D1883AB52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Годовые бюджетные назначения</c:v>
                </c:pt>
                <c:pt idx="1">
                  <c:v>Фактическое поступление за год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1145</c:v>
                </c:pt>
                <c:pt idx="1">
                  <c:v>1145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D-4C8E-BAFC-E8FAB392C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3"/>
        <c:overlap val="-27"/>
        <c:axId val="4770816"/>
        <c:axId val="5464832"/>
      </c:barChart>
      <c:catAx>
        <c:axId val="477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5464832"/>
        <c:crosses val="autoZero"/>
        <c:auto val="1"/>
        <c:lblAlgn val="ctr"/>
        <c:lblOffset val="100"/>
        <c:noMultiLvlLbl val="0"/>
      </c:catAx>
      <c:valAx>
        <c:axId val="5464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77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394578740978242"/>
          <c:y val="0.91023439778361037"/>
          <c:w val="0.41182079004452965"/>
          <c:h val="7.4494388528142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от административных</a:t>
            </a:r>
            <a:r>
              <a:rPr lang="ru-RU" sz="1200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штрафов (тыс. руб.)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133669875814528"/>
          <c:y val="0.16739516441084037"/>
          <c:w val="0.84837090396018222"/>
          <c:h val="0.629560245325322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B49FD66-1A9C-4600-BD6F-9FF0E939D229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4500</c:v>
                </c:pt>
                <c:pt idx="1">
                  <c:v>1420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A-41E8-8CC5-138143563B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B0166F71-0F80-40F3-8EF7-ABCB01B8F6D8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FDB-4160-84DE-A58A0ADFDFA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35BCBD1-CEE9-4DF0-906B-1D6DF6EB1FD0}" type="VALUE"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FDB-4160-84DE-A58A0ADFDFAE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5200</c:v>
                </c:pt>
                <c:pt idx="1">
                  <c:v>17000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A-41E8-8CC5-138143563B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82"/>
        <c:overlap val="-27"/>
        <c:axId val="103870848"/>
        <c:axId val="103872384"/>
      </c:barChart>
      <c:catAx>
        <c:axId val="10387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03872384"/>
        <c:crosses val="autoZero"/>
        <c:auto val="1"/>
        <c:lblAlgn val="ctr"/>
        <c:lblOffset val="100"/>
        <c:noMultiLvlLbl val="0"/>
      </c:catAx>
      <c:valAx>
        <c:axId val="10387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70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dirty="0"/>
              <a:t>Результаты взаимодействия с Управлением Федеральной службой судебных приставов по Забайкальскому</a:t>
            </a:r>
            <a:r>
              <a:rPr lang="ru-RU" sz="1400" baseline="0" dirty="0"/>
              <a:t> краю</a:t>
            </a:r>
            <a:endParaRPr lang="ru-RU" sz="1400" dirty="0"/>
          </a:p>
        </c:rich>
      </c:tx>
      <c:layout>
        <c:manualLayout>
          <c:xMode val="edge"/>
          <c:yMode val="edge"/>
          <c:x val="0.13591416560837224"/>
          <c:y val="1.070907573087334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6775222212339764E-2"/>
          <c:y val="0.15750273968888764"/>
          <c:w val="0.89093892618380666"/>
          <c:h val="0.70261168218868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Направлено в УФССП постановлений РСТ Забайкальского края на сумму (тыс. руб)</c:v>
                </c:pt>
                <c:pt idx="1">
                  <c:v>Взыскано УФССП штрафов на сумму (тыс. руб.)</c:v>
                </c:pt>
                <c:pt idx="2">
                  <c:v>Задолженность не взысканная УФССП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 formatCode="General">
                  <c:v>3395</c:v>
                </c:pt>
                <c:pt idx="1">
                  <c:v>610.88</c:v>
                </c:pt>
                <c:pt idx="2">
                  <c:v>2629.6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D9-418F-91FD-C04513F9E7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Направлено в УФССП постановлений РСТ Забайкальского края на сумму (тыс. руб)</c:v>
                </c:pt>
                <c:pt idx="1">
                  <c:v>Взыскано УФССП штрафов на сумму (тыс. руб.)</c:v>
                </c:pt>
                <c:pt idx="2">
                  <c:v>Задолженность не взысканная УФССП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 formatCode="General">
                  <c:v>5173</c:v>
                </c:pt>
                <c:pt idx="1">
                  <c:v>1828</c:v>
                </c:pt>
                <c:pt idx="2">
                  <c:v>1925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D9-418F-91FD-C04513F9E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889280"/>
        <c:axId val="115890816"/>
      </c:barChart>
      <c:catAx>
        <c:axId val="11588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890816"/>
        <c:crosses val="autoZero"/>
        <c:auto val="1"/>
        <c:lblAlgn val="ctr"/>
        <c:lblOffset val="100"/>
        <c:noMultiLvlLbl val="0"/>
      </c:catAx>
      <c:valAx>
        <c:axId val="11589081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5889280"/>
        <c:crosses val="autoZero"/>
        <c:crossBetween val="between"/>
      </c:valAx>
      <c:spPr>
        <a:noFill/>
        <a:effectLst>
          <a:glow>
            <a:schemeClr val="accent1">
              <a:alpha val="40000"/>
            </a:schemeClr>
          </a:glow>
          <a:outerShdw blurRad="50800" dist="50800" dir="4800000" algn="ctr" rotWithShape="0">
            <a:schemeClr val="bg1">
              <a:lumMod val="95000"/>
              <a:alpha val="0"/>
            </a:schemeClr>
          </a:outerShdw>
        </a:effectLst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0.34229</cdr:x>
      <cdr:y>0.32456</cdr:y>
    </cdr:from>
    <cdr:to>
      <cdr:x>0.40729</cdr:x>
      <cdr:y>0.4047</cdr:y>
    </cdr:to>
    <cdr:pic>
      <cdr:nvPicPr>
        <cdr:cNvPr id="22" name="Рисунок 2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660400" flipH="1">
          <a:off x="1818029" y="1036775"/>
          <a:ext cx="345234" cy="25600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0.30731</cdr:x>
      <cdr:y>0.05845</cdr:y>
    </cdr:from>
    <cdr:to>
      <cdr:x>0.69269</cdr:x>
      <cdr:y>0.12738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1742977" y="181018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Январь-декабрь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0.3385</cdr:x>
      <cdr:y>0.22121</cdr:y>
    </cdr:from>
    <cdr:to>
      <cdr:x>0.44239</cdr:x>
      <cdr:y>0.30145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819819" y="634294"/>
          <a:ext cx="558518" cy="2300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21 %</a:t>
          </a:r>
        </a:p>
      </cdr:txBody>
    </cdr:sp>
  </cdr:relSizeAnchor>
  <cdr:relSizeAnchor xmlns:cdr="http://schemas.openxmlformats.org/drawingml/2006/chartDrawing">
    <cdr:from>
      <cdr:x>0.82404</cdr:x>
      <cdr:y>0.09939</cdr:y>
    </cdr:from>
    <cdr:to>
      <cdr:x>0.9513</cdr:x>
      <cdr:y>0.19385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30062" y="284994"/>
          <a:ext cx="684156" cy="2708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31 %</a:t>
          </a:r>
        </a:p>
      </cdr:txBody>
    </cdr:sp>
  </cdr:relSizeAnchor>
  <cdr:relSizeAnchor xmlns:cdr="http://schemas.openxmlformats.org/drawingml/2006/chartDrawing">
    <cdr:from>
      <cdr:x>0.30292</cdr:x>
      <cdr:y>0</cdr:y>
    </cdr:from>
    <cdr:to>
      <cdr:x>0.69708</cdr:x>
      <cdr:y>0.0754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679846" y="0"/>
          <a:ext cx="2185852" cy="213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300" dirty="0">
              <a:latin typeface="Times New Roman" panose="02020603050405020304" pitchFamily="18" charset="0"/>
              <a:cs typeface="Times New Roman" panose="02020603050405020304" pitchFamily="18" charset="0"/>
            </a:rPr>
            <a:t>4 квартал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0.31129</cdr:x>
      <cdr:y>0.2058</cdr:y>
    </cdr:from>
    <cdr:to>
      <cdr:x>0.37713</cdr:x>
      <cdr:y>0.27401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855356" y="647240"/>
          <a:ext cx="392421" cy="214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0.75909</cdr:x>
      <cdr:y>0.35695</cdr:y>
    </cdr:from>
    <cdr:to>
      <cdr:x>0.8391</cdr:x>
      <cdr:y>0.42068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4524327" y="1242522"/>
          <a:ext cx="476878" cy="221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0.63987</cdr:x>
      <cdr:y>0.61533</cdr:y>
    </cdr:from>
    <cdr:to>
      <cdr:x>0.71784</cdr:x>
      <cdr:y>0.69318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4120608" y="2329838"/>
          <a:ext cx="502108" cy="2947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0.46102</cdr:x>
      <cdr:y>0.24669</cdr:y>
    </cdr:from>
    <cdr:to>
      <cdr:x>0.6585</cdr:x>
      <cdr:y>0.30221</cdr:y>
    </cdr:to>
    <cdr:sp macro="" textlink="">
      <cdr:nvSpPr>
        <cdr:cNvPr id="3" name="TextBox 11"/>
        <cdr:cNvSpPr txBox="1"/>
      </cdr:nvSpPr>
      <cdr:spPr>
        <a:xfrm xmlns:a="http://schemas.openxmlformats.org/drawingml/2006/main">
          <a:off x="2968855" y="830036"/>
          <a:ext cx="1271723" cy="1868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0.46436</cdr:x>
      <cdr:y>0.18909</cdr:y>
    </cdr:from>
    <cdr:to>
      <cdr:x>0.66829</cdr:x>
      <cdr:y>0.25468</cdr:y>
    </cdr:to>
    <cdr:sp macro="" textlink="">
      <cdr:nvSpPr>
        <cdr:cNvPr id="4" name="TextBox 33"/>
        <cdr:cNvSpPr txBox="1"/>
      </cdr:nvSpPr>
      <cdr:spPr>
        <a:xfrm xmlns:a="http://schemas.openxmlformats.org/drawingml/2006/main">
          <a:off x="2990359" y="715977"/>
          <a:ext cx="1313260" cy="248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0.24013</cdr:x>
      <cdr:y>0.20304</cdr:y>
    </cdr:from>
    <cdr:to>
      <cdr:x>0.30597</cdr:x>
      <cdr:y>0.27125</cdr:y>
    </cdr:to>
    <cdr:sp macro="" textlink="">
      <cdr:nvSpPr>
        <cdr:cNvPr id="9" name="TextBox 12"/>
        <cdr:cNvSpPr txBox="1"/>
      </cdr:nvSpPr>
      <cdr:spPr>
        <a:xfrm xmlns:a="http://schemas.openxmlformats.org/drawingml/2006/main">
          <a:off x="1546375" y="683173"/>
          <a:ext cx="423978" cy="229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0.45788</cdr:x>
      <cdr:y>0.25927</cdr:y>
    </cdr:from>
    <cdr:to>
      <cdr:x>0.53773</cdr:x>
      <cdr:y>0.32065</cdr:y>
    </cdr:to>
    <cdr:sp macro="" textlink="">
      <cdr:nvSpPr>
        <cdr:cNvPr id="10" name="TextBox 14"/>
        <cdr:cNvSpPr txBox="1"/>
      </cdr:nvSpPr>
      <cdr:spPr>
        <a:xfrm xmlns:a="http://schemas.openxmlformats.org/drawingml/2006/main">
          <a:off x="2948659" y="872359"/>
          <a:ext cx="514162" cy="206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0.9015</cdr:x>
      <cdr:y>0.48293</cdr:y>
    </cdr:from>
    <cdr:to>
      <cdr:x>0.96697</cdr:x>
      <cdr:y>0.54666</cdr:y>
    </cdr:to>
    <cdr:sp macro="" textlink="">
      <cdr:nvSpPr>
        <cdr:cNvPr id="11" name="TextBox 20"/>
        <cdr:cNvSpPr txBox="1"/>
      </cdr:nvSpPr>
      <cdr:spPr>
        <a:xfrm xmlns:a="http://schemas.openxmlformats.org/drawingml/2006/main">
          <a:off x="5805426" y="1624906"/>
          <a:ext cx="421617" cy="2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0.68362</cdr:x>
      <cdr:y>0.4542</cdr:y>
    </cdr:from>
    <cdr:to>
      <cdr:x>0.76196</cdr:x>
      <cdr:y>0.51804</cdr:y>
    </cdr:to>
    <cdr:sp macro="" textlink="">
      <cdr:nvSpPr>
        <cdr:cNvPr id="20" name="TextBox 21"/>
        <cdr:cNvSpPr txBox="1"/>
      </cdr:nvSpPr>
      <cdr:spPr>
        <a:xfrm xmlns:a="http://schemas.openxmlformats.org/drawingml/2006/main">
          <a:off x="4402365" y="1528242"/>
          <a:ext cx="504491" cy="21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000" dirty="0">
            <a:latin typeface="Times New Roman" panose="02020603050405020304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0.75643</cdr:x>
      <cdr:y>0.6138</cdr:y>
    </cdr:from>
    <cdr:to>
      <cdr:x>0.83314</cdr:x>
      <cdr:y>0.67487</cdr:y>
    </cdr:to>
    <cdr:sp macro="" textlink="">
      <cdr:nvSpPr>
        <cdr:cNvPr id="25" name="TextBox 22"/>
        <cdr:cNvSpPr txBox="1"/>
      </cdr:nvSpPr>
      <cdr:spPr>
        <a:xfrm xmlns:a="http://schemas.openxmlformats.org/drawingml/2006/main">
          <a:off x="4871207" y="2324060"/>
          <a:ext cx="493987" cy="231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0.90495</cdr:x>
      <cdr:y>0.62213</cdr:y>
    </cdr:from>
    <cdr:to>
      <cdr:x>0.97513</cdr:x>
      <cdr:y>0.68597</cdr:y>
    </cdr:to>
    <cdr:sp macro="" textlink="">
      <cdr:nvSpPr>
        <cdr:cNvPr id="26" name="TextBox 23"/>
        <cdr:cNvSpPr txBox="1"/>
      </cdr:nvSpPr>
      <cdr:spPr>
        <a:xfrm xmlns:a="http://schemas.openxmlformats.org/drawingml/2006/main">
          <a:off x="5827649" y="2355591"/>
          <a:ext cx="451945" cy="241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0.25703</cdr:x>
      <cdr:y>0.04774</cdr:y>
    </cdr:from>
    <cdr:to>
      <cdr:x>0.81956</cdr:x>
      <cdr:y>0.12435</cdr:y>
    </cdr:to>
    <cdr:sp macro="" textlink="">
      <cdr:nvSpPr>
        <cdr:cNvPr id="19" name="Прямоугольник 18"/>
        <cdr:cNvSpPr/>
      </cdr:nvSpPr>
      <cdr:spPr>
        <a:xfrm xmlns:a="http://schemas.openxmlformats.org/drawingml/2006/main">
          <a:off x="1531958" y="166165"/>
          <a:ext cx="33528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Результаты контрольно-надзорной деятельности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0.14513</cdr:x>
      <cdr:y>0.17218</cdr:y>
    </cdr:from>
    <cdr:to>
      <cdr:x>0.24902</cdr:x>
      <cdr:y>0.25242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36047" y="464676"/>
          <a:ext cx="598516" cy="2165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300 %</a:t>
          </a:r>
        </a:p>
      </cdr:txBody>
    </cdr:sp>
  </cdr:relSizeAnchor>
  <cdr:relSizeAnchor xmlns:cdr="http://schemas.openxmlformats.org/drawingml/2006/chartDrawing">
    <cdr:from>
      <cdr:x>0.67181</cdr:x>
      <cdr:y>0.3162</cdr:y>
    </cdr:from>
    <cdr:to>
      <cdr:x>0.7768</cdr:x>
      <cdr:y>0.41066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870198" y="853364"/>
          <a:ext cx="604826" cy="2549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227 %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0.06616</cdr:x>
      <cdr:y>3.29219E-7</cdr:y>
    </cdr:from>
    <cdr:to>
      <cdr:x>0.97204</cdr:x>
      <cdr:y>0.18339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2057" y="1"/>
          <a:ext cx="3998867" cy="557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latin typeface="Times New Roman" pitchFamily="18" charset="0"/>
              <a:cs typeface="Times New Roman" pitchFamily="18" charset="0"/>
            </a:rPr>
            <a:t>Общий объем реализованной алкогольной продукции на территории Забайкальского края (тыс. дал)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0.72137</cdr:x>
      <cdr:y>0.3225</cdr:y>
    </cdr:from>
    <cdr:to>
      <cdr:x>0.75687</cdr:x>
      <cdr:y>0.4308</cdr:y>
    </cdr:to>
    <cdr:pic>
      <cdr:nvPicPr>
        <cdr:cNvPr id="7" name="Рисунок 6">
          <a:extLst xmlns:a="http://schemas.openxmlformats.org/drawingml/2006/main">
            <a:ext uri="{FF2B5EF4-FFF2-40B4-BE49-F238E27FC236}">
              <a16:creationId xmlns:a16="http://schemas.microsoft.com/office/drawing/2014/main" id="{171CDF7D-04B5-4961-A828-2C55EF0E78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766212" flipH="1">
          <a:off x="3765186" y="1042590"/>
          <a:ext cx="326911" cy="18869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0.64805</cdr:x>
      <cdr:y>0.30573</cdr:y>
    </cdr:from>
    <cdr:to>
      <cdr:x>0.72032</cdr:x>
      <cdr:y>0.37804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44566" y="922879"/>
          <a:ext cx="384137" cy="218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41%</a:t>
          </a:r>
        </a:p>
      </cdr:txBody>
    </cdr:sp>
  </cdr:relSizeAnchor>
  <cdr:relSizeAnchor xmlns:cdr="http://schemas.openxmlformats.org/drawingml/2006/chartDrawing">
    <cdr:from>
      <cdr:x>0.29923</cdr:x>
      <cdr:y>0.19359</cdr:y>
    </cdr:from>
    <cdr:to>
      <cdr:x>0.33435</cdr:x>
      <cdr:y>0.31824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725945" flipH="1">
          <a:off x="1495698" y="679170"/>
          <a:ext cx="376264" cy="18667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0.20748</cdr:x>
      <cdr:y>0.20985</cdr:y>
    </cdr:from>
    <cdr:to>
      <cdr:x>0.30685</cdr:x>
      <cdr:y>0.28216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102806" y="633455"/>
          <a:ext cx="528181" cy="2182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40 %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0.21114</cdr:x>
      <cdr:y>0.03399</cdr:y>
    </cdr:from>
    <cdr:to>
      <cdr:x>0.87214</cdr:x>
      <cdr:y>0.13313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28004" y="117570"/>
          <a:ext cx="290512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0.06378</cdr:x>
      <cdr:y>0.02299</cdr:y>
    </cdr:from>
    <cdr:to>
      <cdr:x>0.96966</cdr:x>
      <cdr:y>0.20982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1042" y="63063"/>
          <a:ext cx="4417796" cy="512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Сумма поступивших доходов от уплаты акцизов на крепкий алкоголь (млн. руб.)</a:t>
          </a:r>
        </a:p>
      </cdr:txBody>
    </cdr:sp>
  </cdr:relSizeAnchor>
  <cdr:relSizeAnchor xmlns:cdr="http://schemas.openxmlformats.org/drawingml/2006/chartDrawing">
    <cdr:from>
      <cdr:x>0.86638</cdr:x>
      <cdr:y>0.15548</cdr:y>
    </cdr:from>
    <cdr:to>
      <cdr:x>0.98503</cdr:x>
      <cdr:y>0.24734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032027" y="542430"/>
          <a:ext cx="552184" cy="320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200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0.71859</cdr:x>
      <cdr:y>0.19888</cdr:y>
    </cdr:from>
    <cdr:to>
      <cdr:x>0.75428</cdr:x>
      <cdr:y>0.29784</cdr:y>
    </cdr:to>
    <cdr:pic>
      <cdr:nvPicPr>
        <cdr:cNvPr id="7" name="Рисунок 6">
          <a:extLst xmlns:a="http://schemas.openxmlformats.org/drawingml/2006/main">
            <a:ext uri="{FF2B5EF4-FFF2-40B4-BE49-F238E27FC236}">
              <a16:creationId xmlns:a16="http://schemas.microsoft.com/office/drawing/2014/main" id="{171CDF7D-04B5-4961-A828-2C55EF0E789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385847" flipH="1">
          <a:off x="4069242" y="579397"/>
          <a:ext cx="271467" cy="2037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0.64807</cdr:x>
      <cdr:y>0.18508</cdr:y>
    </cdr:from>
    <cdr:to>
      <cdr:x>0.70449</cdr:x>
      <cdr:y>0.31387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00409" y="507724"/>
          <a:ext cx="322153" cy="3532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9,5%</a:t>
          </a:r>
        </a:p>
      </cdr:txBody>
    </cdr:sp>
  </cdr:relSizeAnchor>
  <cdr:relSizeAnchor xmlns:cdr="http://schemas.openxmlformats.org/drawingml/2006/chartDrawing">
    <cdr:from>
      <cdr:x>0.29972</cdr:x>
      <cdr:y>0.22506</cdr:y>
    </cdr:from>
    <cdr:to>
      <cdr:x>0.35681</cdr:x>
      <cdr:y>0.29648</cdr:y>
    </cdr:to>
    <cdr:pic>
      <cdr:nvPicPr>
        <cdr:cNvPr id="10" name="Рисунок 9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165831" flipH="1">
          <a:off x="1711362" y="617390"/>
          <a:ext cx="326002" cy="19590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0.2437</cdr:x>
      <cdr:y>0.19371</cdr:y>
    </cdr:from>
    <cdr:to>
      <cdr:x>0.30558</cdr:x>
      <cdr:y>0.31871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91492" y="531380"/>
          <a:ext cx="353329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Times New Roman" pitchFamily="18" charset="0"/>
              <a:cs typeface="Times New Roman" pitchFamily="18" charset="0"/>
            </a:rPr>
            <a:t>22 </a:t>
          </a:r>
          <a:r>
            <a:rPr lang="ru-RU" sz="1000" dirty="0"/>
            <a:t>%</a:t>
          </a:r>
        </a:p>
      </cdr:txBody>
    </cdr:sp>
  </cdr:relSizeAnchor>
  <cdr:relSizeAnchor xmlns:cdr="http://schemas.openxmlformats.org/drawingml/2006/chartDrawing">
    <cdr:from>
      <cdr:x>0.04352</cdr:x>
      <cdr:y>0.90819</cdr:y>
    </cdr:from>
    <cdr:to>
      <cdr:x>0.43957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507" y="2491351"/>
          <a:ext cx="2261419" cy="251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* По состоянию на 1 декабря 2021 </a:t>
          </a:r>
          <a:r>
            <a:rPr lang="ru-RU" sz="1100" dirty="0"/>
            <a:t>года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0.29043</cdr:x>
      <cdr:y>0.43415</cdr:y>
    </cdr:from>
    <cdr:to>
      <cdr:x>0.37943</cdr:x>
      <cdr:y>0.50761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9723595" flipH="1">
          <a:off x="1433453" y="1288059"/>
          <a:ext cx="439275" cy="21794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0.68888</cdr:x>
      <cdr:y>0.43338</cdr:y>
    </cdr:from>
    <cdr:to>
      <cdr:x>0.72761</cdr:x>
      <cdr:y>0.56327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A3DCCB44-69A0-4228-989D-53E05A79B0F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725945" flipH="1">
          <a:off x="3302996" y="1382865"/>
          <a:ext cx="385361" cy="1911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0.19494</cdr:x>
      <cdr:y>0.46322</cdr:y>
    </cdr:from>
    <cdr:to>
      <cdr:x>0.30195</cdr:x>
      <cdr:y>0.53678</cdr:y>
    </cdr:to>
    <cdr:sp macro="" textlink="">
      <cdr:nvSpPr>
        <cdr:cNvPr id="4" name="TextBox 1"/>
        <cdr:cNvSpPr txBox="1"/>
      </cdr:nvSpPr>
      <cdr:spPr>
        <a:xfrm xmlns:a="http://schemas.openxmlformats.org/drawingml/2006/main" rot="21341237">
          <a:off x="962145" y="1374298"/>
          <a:ext cx="528168" cy="218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115%</a:t>
          </a:r>
        </a:p>
      </cdr:txBody>
    </cdr:sp>
  </cdr:relSizeAnchor>
  <cdr:relSizeAnchor xmlns:cdr="http://schemas.openxmlformats.org/drawingml/2006/chartDrawing">
    <cdr:from>
      <cdr:x>0.65063</cdr:x>
      <cdr:y>0.32367</cdr:y>
    </cdr:from>
    <cdr:to>
      <cdr:x>0.75764</cdr:x>
      <cdr:y>0.39724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11285" y="960278"/>
          <a:ext cx="528168" cy="2182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1197%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0.45255</cdr:x>
      <cdr:y>0.63247</cdr:y>
    </cdr:from>
    <cdr:to>
      <cdr:x>0.48375</cdr:x>
      <cdr:y>0.70818</cdr:y>
    </cdr:to>
    <cdr:pic>
      <cdr:nvPicPr>
        <cdr:cNvPr id="2" name="Рисунок 1">
          <a:extLst xmlns:a="http://schemas.openxmlformats.org/drawingml/2006/main">
            <a:ext uri="{FF2B5EF4-FFF2-40B4-BE49-F238E27FC236}">
              <a16:creationId xmlns:a16="http://schemas.microsoft.com/office/drawing/2014/main" id="{FECA30C5-53C9-4C61-B8D6-201EE8115B1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725945" flipH="1">
          <a:off x="2675930" y="3316356"/>
          <a:ext cx="385364" cy="1911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0.14172</cdr:x>
      <cdr:y>0.31152</cdr:y>
    </cdr:from>
    <cdr:to>
      <cdr:x>0.1751</cdr:x>
      <cdr:y>0.39251</cdr:y>
    </cdr:to>
    <cdr:pic>
      <cdr:nvPicPr>
        <cdr:cNvPr id="3" name="Рисунок 2">
          <a:extLst xmlns:a="http://schemas.openxmlformats.org/drawingml/2006/main">
            <a:ext uri="{FF2B5EF4-FFF2-40B4-BE49-F238E27FC236}">
              <a16:creationId xmlns:a16="http://schemas.microsoft.com/office/drawing/2014/main" id="{93293E19-CAA9-44F1-8BFE-D4AAF5A3187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7725945" flipH="1">
          <a:off x="764557" y="1689473"/>
          <a:ext cx="412238" cy="20453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0.14817</cdr:x>
      <cdr:y>0.23037</cdr:y>
    </cdr:from>
    <cdr:to>
      <cdr:x>0.23437</cdr:x>
      <cdr:y>0.27325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0B8760DD-4FA3-40DA-AC47-7599F8D0844A}"/>
            </a:ext>
          </a:extLst>
        </cdr:cNvPr>
        <cdr:cNvSpPr txBox="1"/>
      </cdr:nvSpPr>
      <cdr:spPr>
        <a:xfrm xmlns:a="http://schemas.openxmlformats.org/drawingml/2006/main" rot="21341237">
          <a:off x="907908" y="1172590"/>
          <a:ext cx="528198" cy="2182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45%</a:t>
          </a:r>
        </a:p>
      </cdr:txBody>
    </cdr:sp>
  </cdr:relSizeAnchor>
  <cdr:relSizeAnchor xmlns:cdr="http://schemas.openxmlformats.org/drawingml/2006/chartDrawing">
    <cdr:from>
      <cdr:x>0.3767</cdr:x>
      <cdr:y>0.67796</cdr:y>
    </cdr:from>
    <cdr:to>
      <cdr:x>0.4629</cdr:x>
      <cdr:y>0.72084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B8760DD-4FA3-40DA-AC47-7599F8D0844A}"/>
            </a:ext>
          </a:extLst>
        </cdr:cNvPr>
        <cdr:cNvSpPr txBox="1"/>
      </cdr:nvSpPr>
      <cdr:spPr>
        <a:xfrm xmlns:a="http://schemas.openxmlformats.org/drawingml/2006/main" rot="21341237">
          <a:off x="2308267" y="3450814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17%</a:t>
          </a:r>
        </a:p>
      </cdr:txBody>
    </cdr:sp>
  </cdr:relSizeAnchor>
  <cdr:relSizeAnchor xmlns:cdr="http://schemas.openxmlformats.org/drawingml/2006/chartDrawing">
    <cdr:from>
      <cdr:x>0.50025</cdr:x>
      <cdr:y>0.51981</cdr:y>
    </cdr:from>
    <cdr:to>
      <cdr:x>0.58645</cdr:x>
      <cdr:y>0.56269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416E055-3D0C-4C41-8578-21DFEA3EAFC2}"/>
            </a:ext>
          </a:extLst>
        </cdr:cNvPr>
        <cdr:cNvSpPr txBox="1"/>
      </cdr:nvSpPr>
      <cdr:spPr>
        <a:xfrm xmlns:a="http://schemas.openxmlformats.org/drawingml/2006/main" rot="21341237">
          <a:off x="3065337" y="2645828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35%</a:t>
          </a:r>
        </a:p>
      </cdr:txBody>
    </cdr:sp>
  </cdr:relSizeAnchor>
  <cdr:relSizeAnchor xmlns:cdr="http://schemas.openxmlformats.org/drawingml/2006/chartDrawing">
    <cdr:from>
      <cdr:x>0.13629</cdr:x>
      <cdr:y>0.64329</cdr:y>
    </cdr:from>
    <cdr:to>
      <cdr:x>0.22249</cdr:x>
      <cdr:y>0.68617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8A7F5862-6C68-4E2C-9A41-7DD442C3DC20}"/>
            </a:ext>
          </a:extLst>
        </cdr:cNvPr>
        <cdr:cNvSpPr txBox="1"/>
      </cdr:nvSpPr>
      <cdr:spPr>
        <a:xfrm xmlns:a="http://schemas.openxmlformats.org/drawingml/2006/main" rot="21341237">
          <a:off x="835121" y="3274346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56</a:t>
          </a:r>
        </a:p>
      </cdr:txBody>
    </cdr:sp>
  </cdr:relSizeAnchor>
  <cdr:relSizeAnchor xmlns:cdr="http://schemas.openxmlformats.org/drawingml/2006/chartDrawing">
    <cdr:from>
      <cdr:x>0.21828</cdr:x>
      <cdr:y>0.63493</cdr:y>
    </cdr:from>
    <cdr:to>
      <cdr:x>0.30448</cdr:x>
      <cdr:y>0.67781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DEB761B2-4343-4668-A9AE-1B27521D59CE}"/>
            </a:ext>
          </a:extLst>
        </cdr:cNvPr>
        <cdr:cNvSpPr txBox="1"/>
      </cdr:nvSpPr>
      <cdr:spPr>
        <a:xfrm xmlns:a="http://schemas.openxmlformats.org/drawingml/2006/main" rot="21341237">
          <a:off x="1337553" y="3231765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188</a:t>
          </a:r>
        </a:p>
      </cdr:txBody>
    </cdr:sp>
  </cdr:relSizeAnchor>
  <cdr:relSizeAnchor xmlns:cdr="http://schemas.openxmlformats.org/drawingml/2006/chartDrawing">
    <cdr:from>
      <cdr:x>0.51248</cdr:x>
      <cdr:y>0.72451</cdr:y>
    </cdr:from>
    <cdr:to>
      <cdr:x>0.59868</cdr:x>
      <cdr:y>0.76739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13B2DABE-27EC-4FD4-95AF-E54776B46F1E}"/>
            </a:ext>
          </a:extLst>
        </cdr:cNvPr>
        <cdr:cNvSpPr txBox="1"/>
      </cdr:nvSpPr>
      <cdr:spPr>
        <a:xfrm xmlns:a="http://schemas.openxmlformats.org/drawingml/2006/main" rot="21341237">
          <a:off x="3140255" y="3687727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132</a:t>
          </a:r>
        </a:p>
      </cdr:txBody>
    </cdr:sp>
  </cdr:relSizeAnchor>
  <cdr:relSizeAnchor xmlns:cdr="http://schemas.openxmlformats.org/drawingml/2006/chartDrawing">
    <cdr:from>
      <cdr:x>0.43308</cdr:x>
      <cdr:y>0.80495</cdr:y>
    </cdr:from>
    <cdr:to>
      <cdr:x>0.51928</cdr:x>
      <cdr:y>0.84783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8A47D20A-EB13-4A35-9C8A-0B09DD3025BC}"/>
            </a:ext>
          </a:extLst>
        </cdr:cNvPr>
        <cdr:cNvSpPr txBox="1"/>
      </cdr:nvSpPr>
      <cdr:spPr>
        <a:xfrm xmlns:a="http://schemas.openxmlformats.org/drawingml/2006/main" rot="21341237">
          <a:off x="2653761" y="4097209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28</a:t>
          </a:r>
        </a:p>
      </cdr:txBody>
    </cdr:sp>
  </cdr:relSizeAnchor>
  <cdr:relSizeAnchor xmlns:cdr="http://schemas.openxmlformats.org/drawingml/2006/chartDrawing">
    <cdr:from>
      <cdr:x>0.81352</cdr:x>
      <cdr:y>0.65724</cdr:y>
    </cdr:from>
    <cdr:to>
      <cdr:x>0.89972</cdr:x>
      <cdr:y>0.70012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C747BC7-9455-441F-9EE8-DD0A38AF31BC}"/>
            </a:ext>
          </a:extLst>
        </cdr:cNvPr>
        <cdr:cNvSpPr txBox="1"/>
      </cdr:nvSpPr>
      <cdr:spPr>
        <a:xfrm xmlns:a="http://schemas.openxmlformats.org/drawingml/2006/main" rot="21341237">
          <a:off x="4984917" y="3345369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22</a:t>
          </a:r>
        </a:p>
      </cdr:txBody>
    </cdr:sp>
  </cdr:relSizeAnchor>
  <cdr:relSizeAnchor xmlns:cdr="http://schemas.openxmlformats.org/drawingml/2006/chartDrawing">
    <cdr:from>
      <cdr:x>0.73376</cdr:x>
      <cdr:y>0.69517</cdr:y>
    </cdr:from>
    <cdr:to>
      <cdr:x>0.81996</cdr:x>
      <cdr:y>0.73805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7C747BC7-9455-441F-9EE8-DD0A38AF31BC}"/>
            </a:ext>
          </a:extLst>
        </cdr:cNvPr>
        <cdr:cNvSpPr txBox="1"/>
      </cdr:nvSpPr>
      <cdr:spPr>
        <a:xfrm xmlns:a="http://schemas.openxmlformats.org/drawingml/2006/main" rot="21341237">
          <a:off x="4496160" y="3538409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28</a:t>
          </a:r>
        </a:p>
      </cdr:txBody>
    </cdr:sp>
  </cdr:relSizeAnchor>
  <cdr:relSizeAnchor xmlns:cdr="http://schemas.openxmlformats.org/drawingml/2006/chartDrawing">
    <cdr:from>
      <cdr:x>0.80914</cdr:x>
      <cdr:y>0.50059</cdr:y>
    </cdr:from>
    <cdr:to>
      <cdr:x>0.87203</cdr:x>
      <cdr:y>0.53815</cdr:y>
    </cdr:to>
    <cdr:pic>
      <cdr:nvPicPr>
        <cdr:cNvPr id="13" name="Рисунок 12">
          <a:extLst xmlns:a="http://schemas.openxmlformats.org/drawingml/2006/main">
            <a:ext uri="{FF2B5EF4-FFF2-40B4-BE49-F238E27FC236}">
              <a16:creationId xmlns:a16="http://schemas.microsoft.com/office/drawing/2014/main" id="{5DCC5A58-F81C-45D1-9C20-FA5249AEB21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2360451" flipH="1">
          <a:off x="4958086" y="2548006"/>
          <a:ext cx="385364" cy="1911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0.86365</cdr:x>
      <cdr:y>0.48852</cdr:y>
    </cdr:from>
    <cdr:to>
      <cdr:x>0.94985</cdr:x>
      <cdr:y>0.5314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809C1911-BEC3-44E1-B84E-5C69829439A1}"/>
            </a:ext>
          </a:extLst>
        </cdr:cNvPr>
        <cdr:cNvSpPr txBox="1"/>
      </cdr:nvSpPr>
      <cdr:spPr>
        <a:xfrm xmlns:a="http://schemas.openxmlformats.org/drawingml/2006/main" rot="21341237">
          <a:off x="5292083" y="2486550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37%</a:t>
          </a:r>
        </a:p>
      </cdr:txBody>
    </cdr:sp>
  </cdr:relSizeAnchor>
  <cdr:relSizeAnchor xmlns:cdr="http://schemas.openxmlformats.org/drawingml/2006/chartDrawing">
    <cdr:from>
      <cdr:x>0.67929</cdr:x>
      <cdr:y>0.46303</cdr:y>
    </cdr:from>
    <cdr:to>
      <cdr:x>0.76549</cdr:x>
      <cdr:y>0.50591</cdr:y>
    </cdr:to>
    <cdr:sp macro="" textlink="">
      <cdr:nvSpPr>
        <cdr:cNvPr id="15" name="TextBox 1">
          <a:extLst xmlns:a="http://schemas.openxmlformats.org/drawingml/2006/main">
            <a:ext uri="{FF2B5EF4-FFF2-40B4-BE49-F238E27FC236}">
              <a16:creationId xmlns:a16="http://schemas.microsoft.com/office/drawing/2014/main" id="{78F13686-27EE-4600-B5BE-15CA6751D290}"/>
            </a:ext>
          </a:extLst>
        </cdr:cNvPr>
        <cdr:cNvSpPr txBox="1"/>
      </cdr:nvSpPr>
      <cdr:spPr>
        <a:xfrm xmlns:a="http://schemas.openxmlformats.org/drawingml/2006/main" rot="21341237">
          <a:off x="4162417" y="2356823"/>
          <a:ext cx="528198" cy="2182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Times New Roman" panose="02020603050405020304" pitchFamily="18" charset="0"/>
              <a:cs typeface="Times New Roman" pitchFamily="18" charset="0"/>
            </a:rPr>
            <a:t>77%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587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62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3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26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13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8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9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95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1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19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E83-83AC-46A5-94E2-74275740E7F8}" type="datetimeFigureOut">
              <a:rPr lang="ru-RU" smtClean="0"/>
              <a:t>29.12.2021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F772-8A07-4141-B62E-4790C1502B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28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369713" y="393062"/>
            <a:ext cx="10856291" cy="5684185"/>
            <a:chOff x="602754" y="296243"/>
            <a:chExt cx="10468647" cy="541779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02754" y="296243"/>
              <a:ext cx="9294566" cy="2522829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Заседание рабочей группы Региональной службы по тарифам и ценообразованию Забайкальского края по работе с источниками доходов консолидированного бюджета Забайкальского края за 4 </a:t>
              </a:r>
              <a:r>
                <a:rPr lang="ru-RU" sz="28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квартал 2021 года</a:t>
              </a:r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8871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 от уплаты государственной пошлины за предоставление государственной услуги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«Выдача лицензий на розничную продажу алкогольной продукции»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6099244" y="1127695"/>
          <a:ext cx="5311301" cy="3194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88317" y="1266873"/>
          <a:ext cx="5376049" cy="2867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06200" y="1627631"/>
            <a:ext cx="451143" cy="39017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60400" flipH="1">
            <a:off x="2263230" y="2066596"/>
            <a:ext cx="371959" cy="22080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09662" flipH="1">
            <a:off x="4830684" y="1657700"/>
            <a:ext cx="371959" cy="20577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67847" y="4416485"/>
            <a:ext cx="10163168" cy="2136611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оплату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пошлины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19 628 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которых: </a:t>
            </a:r>
          </a:p>
          <a:p>
            <a:pPr algn="ctr">
              <a:spcAft>
                <a:spcPts val="0"/>
              </a:spcAft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переоформление лицензий – 1 428 млн. руб. (408 лицензий по 3 500 руб.), где 408 - количество переоформленных лицензий за 2021 год;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продление срока действия лицензий в случае продления лицензии на 1 год – 14 300 000 руб. (220 по 65 000 руб.), где 220 - количество лицензий, срок которых истекает в 2022 году;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выдачу лицензий на 1 год – 2 275 000 руб. (35 лицензий по 65 000 руб.); на 2 года – 1 040 000 руб. (8 лицензий по 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65 000 руб. х 2 года); на 3 года - 585 000 руб. (3 лицензий по 65 000 руб. х 3 года), количество лицензий принято на основании выданных лицензий за 2021 год.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39738" y="2011545"/>
            <a:ext cx="512643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0412952" y="1627630"/>
            <a:ext cx="753778" cy="2879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74585" y="890237"/>
            <a:ext cx="53496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уплаченной государственной пошлины (млн. руб.)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82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978" y="125661"/>
            <a:ext cx="10588435" cy="74259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  проведения контрольно-надзорных мероприятий в сфере оборота алкогольной и спиртосодержащей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15883" y="748145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15" name="Диаграмма 14"/>
          <p:cNvGraphicFramePr/>
          <p:nvPr/>
        </p:nvGraphicFramePr>
        <p:xfrm>
          <a:off x="315883" y="727363"/>
          <a:ext cx="5960225" cy="3480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Рисунок 18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6324" y="189186"/>
            <a:ext cx="789217" cy="938510"/>
          </a:xfrm>
          <a:prstGeom prst="rect">
            <a:avLst/>
          </a:prstGeom>
        </p:spPr>
      </p:pic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090996747"/>
              </p:ext>
            </p:extLst>
          </p:nvPr>
        </p:nvGraphicFramePr>
        <p:xfrm>
          <a:off x="515236" y="3886817"/>
          <a:ext cx="5760871" cy="269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213397816"/>
              </p:ext>
            </p:extLst>
          </p:nvPr>
        </p:nvGraphicFramePr>
        <p:xfrm>
          <a:off x="6165635" y="868252"/>
          <a:ext cx="5315297" cy="3018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828520203"/>
              </p:ext>
            </p:extLst>
          </p:nvPr>
        </p:nvGraphicFramePr>
        <p:xfrm>
          <a:off x="6152292" y="3978275"/>
          <a:ext cx="570990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96843" flipH="1">
            <a:off x="1712489" y="4641302"/>
            <a:ext cx="444756" cy="22065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016651" flipH="1">
            <a:off x="4424390" y="5047375"/>
            <a:ext cx="415965" cy="24996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434579" flipH="1">
            <a:off x="1818858" y="1469952"/>
            <a:ext cx="425723" cy="255834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3DCCB44-69A0-4228-989D-53E05A79B0F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29393" flipH="1">
            <a:off x="4591763" y="2237014"/>
            <a:ext cx="387944" cy="21590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12197" y="1347342"/>
            <a:ext cx="656706" cy="245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535" y="1928126"/>
            <a:ext cx="553676" cy="2256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0,6%</a:t>
            </a:r>
          </a:p>
        </p:txBody>
      </p:sp>
    </p:spTree>
    <p:extLst>
      <p:ext uri="{BB962C8B-B14F-4D97-AF65-F5344CB8AC3E}">
        <p14:creationId xmlns:p14="http://schemas.microsoft.com/office/powerpoint/2010/main" val="327718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5883" y="329886"/>
            <a:ext cx="10588435" cy="742591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Мобилизация доходов в сфере контроля за оборотом розничной продажи алкогольной продукции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4073" y="709643"/>
            <a:ext cx="1044909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7671" y="4249882"/>
            <a:ext cx="4397086" cy="2462213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Текущая задолженность на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2021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26 млн. рублей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включает в себя: 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действующих организаций и ИП в сумме 16,301 млн. руб.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ликвидированных организаций  в сумме 3,45 млн. руб.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к списанию в сумме 3,484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Находятся на исполнении в УФССП – 1,615 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ИП: 54 на сумму 465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ООО – 12 на сумму 1,15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0863" y="220716"/>
            <a:ext cx="987638" cy="1176630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/>
        </p:nvGraphicFramePr>
        <p:xfrm>
          <a:off x="488373" y="1283046"/>
          <a:ext cx="4935682" cy="2966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6923715"/>
              </p:ext>
            </p:extLst>
          </p:nvPr>
        </p:nvGraphicFramePr>
        <p:xfrm>
          <a:off x="5424055" y="1261490"/>
          <a:ext cx="6127585" cy="508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9237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Группа 36"/>
          <p:cNvGrpSpPr/>
          <p:nvPr/>
        </p:nvGrpSpPr>
        <p:grpSpPr>
          <a:xfrm>
            <a:off x="34575" y="292499"/>
            <a:ext cx="11726071" cy="5516990"/>
            <a:chOff x="374073" y="812631"/>
            <a:chExt cx="11943434" cy="5516990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374073" y="812631"/>
              <a:ext cx="11430204" cy="551699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sp>
        <p:sp>
          <p:nvSpPr>
            <p:cNvPr id="41" name="Полилиния 40"/>
            <p:cNvSpPr/>
            <p:nvPr/>
          </p:nvSpPr>
          <p:spPr>
            <a:xfrm>
              <a:off x="992407" y="2005290"/>
              <a:ext cx="5203165" cy="808319"/>
            </a:xfrm>
            <a:custGeom>
              <a:avLst/>
              <a:gdLst>
                <a:gd name="connsiteX0" fmla="*/ 0 w 2513269"/>
                <a:gd name="connsiteY0" fmla="*/ 0 h 961992"/>
                <a:gd name="connsiteX1" fmla="*/ 2513269 w 2513269"/>
                <a:gd name="connsiteY1" fmla="*/ 0 h 961992"/>
                <a:gd name="connsiteX2" fmla="*/ 2513269 w 2513269"/>
                <a:gd name="connsiteY2" fmla="*/ 961992 h 961992"/>
                <a:gd name="connsiteX3" fmla="*/ 0 w 2513269"/>
                <a:gd name="connsiteY3" fmla="*/ 961992 h 961992"/>
                <a:gd name="connsiteX4" fmla="*/ 0 w 2513269"/>
                <a:gd name="connsiteY4" fmla="*/ 0 h 96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3269" h="961992">
                  <a:moveTo>
                    <a:pt x="0" y="0"/>
                  </a:moveTo>
                  <a:lnTo>
                    <a:pt x="2513269" y="0"/>
                  </a:lnTo>
                  <a:lnTo>
                    <a:pt x="2513269" y="961992"/>
                  </a:lnTo>
                  <a:lnTo>
                    <a:pt x="0" y="96199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Индивидуальные предприниматели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 Количество: </a:t>
              </a:r>
              <a:r>
                <a:rPr lang="ru-RU" sz="1400" b="1" kern="1200" dirty="0">
                  <a:latin typeface="Times New Roman" pitchFamily="18" charset="0"/>
                  <a:cs typeface="Times New Roman" pitchFamily="18" charset="0"/>
                </a:rPr>
                <a:t>256</a:t>
              </a:r>
            </a:p>
            <a:p>
              <a:pPr lvl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Сумма: </a:t>
              </a:r>
              <a:r>
                <a:rPr lang="ru-RU" sz="1400" b="1" i="1" u="sng" kern="1200" dirty="0">
                  <a:latin typeface="Times New Roman" pitchFamily="18" charset="0"/>
                  <a:cs typeface="Times New Roman" pitchFamily="18" charset="0"/>
                </a:rPr>
                <a:t>1,892 млн. руб.</a:t>
              </a:r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1126828" y="3176304"/>
              <a:ext cx="2421179" cy="540000"/>
            </a:xfrm>
            <a:custGeom>
              <a:avLst/>
              <a:gdLst>
                <a:gd name="connsiteX0" fmla="*/ 0 w 1960700"/>
                <a:gd name="connsiteY0" fmla="*/ 0 h 503342"/>
                <a:gd name="connsiteX1" fmla="*/ 1960700 w 1960700"/>
                <a:gd name="connsiteY1" fmla="*/ 0 h 503342"/>
                <a:gd name="connsiteX2" fmla="*/ 1960700 w 1960700"/>
                <a:gd name="connsiteY2" fmla="*/ 503342 h 503342"/>
                <a:gd name="connsiteX3" fmla="*/ 0 w 1960700"/>
                <a:gd name="connsiteY3" fmla="*/ 503342 h 503342"/>
                <a:gd name="connsiteX4" fmla="*/ 0 w 1960700"/>
                <a:gd name="connsiteY4" fmla="*/ 0 h 50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0700" h="503342">
                  <a:moveTo>
                    <a:pt x="0" y="0"/>
                  </a:moveTo>
                  <a:lnTo>
                    <a:pt x="1960700" y="0"/>
                  </a:lnTo>
                  <a:lnTo>
                    <a:pt x="1960700" y="503342"/>
                  </a:lnTo>
                  <a:lnTo>
                    <a:pt x="0" y="50334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Задолженность, возможная к взысканию</a:t>
              </a:r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1100913" y="3989128"/>
              <a:ext cx="2421180" cy="720000"/>
            </a:xfrm>
            <a:custGeom>
              <a:avLst/>
              <a:gdLst>
                <a:gd name="connsiteX0" fmla="*/ 0 w 1772520"/>
                <a:gd name="connsiteY0" fmla="*/ 0 h 595469"/>
                <a:gd name="connsiteX1" fmla="*/ 1772520 w 1772520"/>
                <a:gd name="connsiteY1" fmla="*/ 0 h 595469"/>
                <a:gd name="connsiteX2" fmla="*/ 1772520 w 1772520"/>
                <a:gd name="connsiteY2" fmla="*/ 595469 h 595469"/>
                <a:gd name="connsiteX3" fmla="*/ 0 w 1772520"/>
                <a:gd name="connsiteY3" fmla="*/ 595469 h 595469"/>
                <a:gd name="connsiteX4" fmla="*/ 0 w 1772520"/>
                <a:gd name="connsiteY4" fmla="*/ 0 h 595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2520" h="595469">
                  <a:moveTo>
                    <a:pt x="0" y="0"/>
                  </a:moveTo>
                  <a:lnTo>
                    <a:pt x="1772520" y="0"/>
                  </a:lnTo>
                  <a:lnTo>
                    <a:pt x="1772520" y="595469"/>
                  </a:lnTo>
                  <a:lnTo>
                    <a:pt x="0" y="5954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Количество: </a:t>
              </a:r>
              <a:r>
                <a:rPr lang="ru-RU" sz="1400" b="1" kern="1200" dirty="0">
                  <a:latin typeface="Times New Roman" pitchFamily="18" charset="0"/>
                  <a:cs typeface="Times New Roman" pitchFamily="18" charset="0"/>
                </a:rPr>
                <a:t>167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Сумма</a:t>
              </a:r>
              <a:r>
                <a:rPr lang="ru-RU" sz="1400" b="1" i="1" u="sng" dirty="0">
                  <a:latin typeface="Times New Roman" pitchFamily="18" charset="0"/>
                  <a:cs typeface="Times New Roman" pitchFamily="18" charset="0"/>
                </a:rPr>
                <a:t>: 1 254 172 </a:t>
              </a:r>
              <a:r>
                <a:rPr lang="ru-RU" sz="1400" b="1" i="1" u="sng" kern="1200" dirty="0">
                  <a:latin typeface="Times New Roman" pitchFamily="18" charset="0"/>
                  <a:cs typeface="Times New Roman" pitchFamily="18" charset="0"/>
                </a:rPr>
                <a:t>руб.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олилиния 46"/>
            <p:cNvSpPr/>
            <p:nvPr/>
          </p:nvSpPr>
          <p:spPr>
            <a:xfrm>
              <a:off x="747731" y="4966508"/>
              <a:ext cx="1007121" cy="1045559"/>
            </a:xfrm>
            <a:custGeom>
              <a:avLst/>
              <a:gdLst>
                <a:gd name="connsiteX0" fmla="*/ 0 w 1238808"/>
                <a:gd name="connsiteY0" fmla="*/ 0 h 775182"/>
                <a:gd name="connsiteX1" fmla="*/ 1238808 w 1238808"/>
                <a:gd name="connsiteY1" fmla="*/ 0 h 775182"/>
                <a:gd name="connsiteX2" fmla="*/ 1238808 w 1238808"/>
                <a:gd name="connsiteY2" fmla="*/ 775182 h 775182"/>
                <a:gd name="connsiteX3" fmla="*/ 0 w 1238808"/>
                <a:gd name="connsiteY3" fmla="*/ 775182 h 775182"/>
                <a:gd name="connsiteX4" fmla="*/ 0 w 1238808"/>
                <a:gd name="connsiteY4" fmla="*/ 0 h 7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808" h="775182">
                  <a:moveTo>
                    <a:pt x="0" y="0"/>
                  </a:moveTo>
                  <a:lnTo>
                    <a:pt x="1238808" y="0"/>
                  </a:lnTo>
                  <a:lnTo>
                    <a:pt x="1238808" y="775182"/>
                  </a:lnTo>
                  <a:lnTo>
                    <a:pt x="0" y="77518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Срок добровольной оплаты </a:t>
              </a:r>
              <a:r>
                <a:rPr lang="ru-RU" sz="1000" u="sng" kern="1200" dirty="0">
                  <a:latin typeface="Times New Roman" pitchFamily="18" charset="0"/>
                  <a:cs typeface="Times New Roman" pitchFamily="18" charset="0"/>
                </a:rPr>
                <a:t>не истек: </a:t>
              </a:r>
              <a:r>
                <a:rPr lang="ru-RU" sz="1000" b="1" i="1" kern="1200" dirty="0">
                  <a:latin typeface="Times New Roman" pitchFamily="18" charset="0"/>
                  <a:cs typeface="Times New Roman" pitchFamily="18" charset="0"/>
                </a:rPr>
                <a:t>37 – 345 </a:t>
              </a:r>
              <a:r>
                <a:rPr lang="ru-RU" sz="1000" b="1" i="1" kern="1200" dirty="0" err="1">
                  <a:latin typeface="Times New Roman" panose="02020603050405020304" pitchFamily="18" charset="0"/>
                  <a:cs typeface="Times New Roman" pitchFamily="18" charset="0"/>
                </a:rPr>
                <a:t>тыс.руб</a:t>
              </a:r>
              <a:r>
                <a:rPr lang="ru-RU" sz="1000" b="1" i="1" kern="1200" dirty="0">
                  <a:latin typeface="Times New Roman" panose="02020603050405020304" pitchFamily="18" charset="0"/>
                  <a:cs typeface="Times New Roman" pitchFamily="18" charset="0"/>
                </a:rPr>
                <a:t>.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u="sng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Истек</a:t>
              </a:r>
              <a:r>
                <a:rPr lang="ru-RU" sz="1000" u="sng" dirty="0">
                  <a:latin typeface="Times New Roman" panose="02020603050405020304" pitchFamily="18" charset="0"/>
                  <a:cs typeface="Times New Roman" pitchFamily="18" charset="0"/>
                </a:rPr>
                <a:t>:</a:t>
              </a:r>
              <a:r>
                <a:rPr lang="ru-RU" sz="1000" b="1" dirty="0">
                  <a:latin typeface="Times New Roman" panose="02020603050405020304" pitchFamily="18" charset="0"/>
                  <a:cs typeface="Times New Roman" pitchFamily="18" charset="0"/>
                </a:rPr>
                <a:t> 17 -</a:t>
              </a:r>
              <a:endParaRPr lang="ru-RU" sz="1000" dirty="0">
                <a:latin typeface="Times New Roman" panose="02020603050405020304" pitchFamily="18" charset="0"/>
                <a:cs typeface="Times New Roman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dirty="0">
                  <a:latin typeface="Times New Roman" panose="02020603050405020304" pitchFamily="18" charset="0"/>
                  <a:cs typeface="Times New Roman" pitchFamily="18" charset="0"/>
                </a:rPr>
                <a:t>135 </a:t>
              </a:r>
              <a:r>
                <a:rPr lang="ru-RU" sz="1000" b="1" dirty="0" err="1">
                  <a:latin typeface="Times New Roman" panose="02020603050405020304" pitchFamily="18" charset="0"/>
                  <a:cs typeface="Times New Roman" pitchFamily="18" charset="0"/>
                </a:rPr>
                <a:t>тыс.руб</a:t>
              </a:r>
              <a:r>
                <a:rPr lang="ru-RU" sz="1000" b="1" dirty="0">
                  <a:latin typeface="Times New Roman" panose="02020603050405020304" pitchFamily="18" charset="0"/>
                  <a:cs typeface="Times New Roman" pitchFamily="18" charset="0"/>
                </a:rPr>
                <a:t>.;</a:t>
              </a:r>
              <a:endParaRPr lang="ru-RU" sz="10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Полилиния 48"/>
            <p:cNvSpPr/>
            <p:nvPr/>
          </p:nvSpPr>
          <p:spPr>
            <a:xfrm>
              <a:off x="1963644" y="4981952"/>
              <a:ext cx="911860" cy="1045559"/>
            </a:xfrm>
            <a:custGeom>
              <a:avLst/>
              <a:gdLst>
                <a:gd name="connsiteX0" fmla="*/ 0 w 1029133"/>
                <a:gd name="connsiteY0" fmla="*/ 0 h 759894"/>
                <a:gd name="connsiteX1" fmla="*/ 1029133 w 1029133"/>
                <a:gd name="connsiteY1" fmla="*/ 0 h 759894"/>
                <a:gd name="connsiteX2" fmla="*/ 1029133 w 1029133"/>
                <a:gd name="connsiteY2" fmla="*/ 759894 h 759894"/>
                <a:gd name="connsiteX3" fmla="*/ 0 w 1029133"/>
                <a:gd name="connsiteY3" fmla="*/ 759894 h 759894"/>
                <a:gd name="connsiteX4" fmla="*/ 0 w 1029133"/>
                <a:gd name="connsiteY4" fmla="*/ 0 h 759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9133" h="759894">
                  <a:moveTo>
                    <a:pt x="0" y="0"/>
                  </a:moveTo>
                  <a:lnTo>
                    <a:pt x="1029133" y="0"/>
                  </a:lnTo>
                  <a:lnTo>
                    <a:pt x="1029133" y="759894"/>
                  </a:lnTo>
                  <a:lnTo>
                    <a:pt x="0" y="759894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Находятся на исполнении в службе судебных приставов: 54 дела на сумму 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i="1" u="sng" kern="1200" dirty="0">
                  <a:latin typeface="Times New Roman" pitchFamily="18" charset="0"/>
                  <a:cs typeface="Times New Roman" pitchFamily="18" charset="0"/>
                </a:rPr>
                <a:t>465 </a:t>
              </a:r>
              <a:r>
                <a:rPr lang="ru-RU" sz="1000" b="1" i="1" u="sng" kern="1200" dirty="0" err="1">
                  <a:latin typeface="Times New Roman" pitchFamily="18" charset="0"/>
                  <a:cs typeface="Times New Roman" pitchFamily="18" charset="0"/>
                </a:rPr>
                <a:t>тыс.руб</a:t>
              </a:r>
              <a:r>
                <a:rPr lang="ru-RU" sz="1000" b="1" u="sng" kern="1200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1000" b="1" u="sng" kern="1200" dirty="0"/>
            </a:p>
          </p:txBody>
        </p:sp>
        <p:sp>
          <p:nvSpPr>
            <p:cNvPr id="51" name="Полилиния 50"/>
            <p:cNvSpPr/>
            <p:nvPr/>
          </p:nvSpPr>
          <p:spPr>
            <a:xfrm>
              <a:off x="3996505" y="3181198"/>
              <a:ext cx="2317791" cy="540000"/>
            </a:xfrm>
            <a:custGeom>
              <a:avLst/>
              <a:gdLst>
                <a:gd name="connsiteX0" fmla="*/ 0 w 1833984"/>
                <a:gd name="connsiteY0" fmla="*/ 0 h 474845"/>
                <a:gd name="connsiteX1" fmla="*/ 1833984 w 1833984"/>
                <a:gd name="connsiteY1" fmla="*/ 0 h 474845"/>
                <a:gd name="connsiteX2" fmla="*/ 1833984 w 1833984"/>
                <a:gd name="connsiteY2" fmla="*/ 474845 h 474845"/>
                <a:gd name="connsiteX3" fmla="*/ 0 w 1833984"/>
                <a:gd name="connsiteY3" fmla="*/ 474845 h 474845"/>
                <a:gd name="connsiteX4" fmla="*/ 0 w 1833984"/>
                <a:gd name="connsiteY4" fmla="*/ 0 h 474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984" h="474845">
                  <a:moveTo>
                    <a:pt x="0" y="0"/>
                  </a:moveTo>
                  <a:lnTo>
                    <a:pt x="1833984" y="0"/>
                  </a:lnTo>
                  <a:lnTo>
                    <a:pt x="1833984" y="474845"/>
                  </a:lnTo>
                  <a:lnTo>
                    <a:pt x="0" y="474845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Задолженность, не возможная к взысканию за период </a:t>
              </a:r>
              <a:r>
                <a:rPr lang="ru-RU" sz="1400" b="1" kern="1200" dirty="0">
                  <a:latin typeface="Times New Roman" pitchFamily="18" charset="0"/>
                  <a:cs typeface="Times New Roman" pitchFamily="18" charset="0"/>
                </a:rPr>
                <a:t>2017-2019 </a:t>
              </a:r>
              <a:r>
                <a:rPr lang="ru-RU" sz="1400" b="1" kern="1200" dirty="0" err="1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sz="1400" b="1" kern="1200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1400" b="1" kern="1200" dirty="0"/>
            </a:p>
          </p:txBody>
        </p:sp>
        <p:sp>
          <p:nvSpPr>
            <p:cNvPr id="55" name="Полилиния 54"/>
            <p:cNvSpPr/>
            <p:nvPr/>
          </p:nvSpPr>
          <p:spPr>
            <a:xfrm>
              <a:off x="6442287" y="2007360"/>
              <a:ext cx="4688568" cy="789725"/>
            </a:xfrm>
            <a:custGeom>
              <a:avLst/>
              <a:gdLst>
                <a:gd name="connsiteX0" fmla="*/ 0 w 2336339"/>
                <a:gd name="connsiteY0" fmla="*/ 0 h 866715"/>
                <a:gd name="connsiteX1" fmla="*/ 2336339 w 2336339"/>
                <a:gd name="connsiteY1" fmla="*/ 0 h 866715"/>
                <a:gd name="connsiteX2" fmla="*/ 2336339 w 2336339"/>
                <a:gd name="connsiteY2" fmla="*/ 866715 h 866715"/>
                <a:gd name="connsiteX3" fmla="*/ 0 w 2336339"/>
                <a:gd name="connsiteY3" fmla="*/ 866715 h 866715"/>
                <a:gd name="connsiteX4" fmla="*/ 0 w 2336339"/>
                <a:gd name="connsiteY4" fmla="*/ 0 h 86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36339" h="866715">
                  <a:moveTo>
                    <a:pt x="0" y="0"/>
                  </a:moveTo>
                  <a:lnTo>
                    <a:pt x="2336339" y="0"/>
                  </a:lnTo>
                  <a:lnTo>
                    <a:pt x="2336339" y="866715"/>
                  </a:lnTo>
                  <a:lnTo>
                    <a:pt x="0" y="866715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Юридические лица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Количество: </a:t>
              </a:r>
              <a:r>
                <a:rPr lang="ru-RU" sz="1400" b="1" kern="12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1400" b="1" kern="1200">
                  <a:latin typeface="Times New Roman" pitchFamily="18" charset="0"/>
                  <a:cs typeface="Times New Roman" pitchFamily="18" charset="0"/>
                </a:rPr>
                <a:t>80</a:t>
              </a:r>
              <a:endParaRPr lang="ru-RU" sz="1400" b="1" kern="1200" dirty="0">
                <a:latin typeface="Times New Roman" pitchFamily="18" charset="0"/>
                <a:cs typeface="Times New Roman" pitchFamily="18" charset="0"/>
              </a:endParaRP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Сумма: </a:t>
              </a:r>
              <a:r>
                <a:rPr lang="ru-RU" sz="1400" b="1" kern="1200" dirty="0">
                  <a:latin typeface="Times New Roman" pitchFamily="18" charset="0"/>
                  <a:cs typeface="Times New Roman" pitchFamily="18" charset="0"/>
                </a:rPr>
                <a:t>24</a:t>
              </a:r>
              <a:r>
                <a:rPr lang="ru-RU" sz="1400" b="1" i="1" u="sng" dirty="0">
                  <a:latin typeface="Times New Roman" pitchFamily="18" charset="0"/>
                  <a:cs typeface="Times New Roman" pitchFamily="18" charset="0"/>
                </a:rPr>
                <a:t>,108 млн. руб.</a:t>
              </a:r>
            </a:p>
          </p:txBody>
        </p:sp>
        <p:sp>
          <p:nvSpPr>
            <p:cNvPr id="57" name="Полилиния 56"/>
            <p:cNvSpPr/>
            <p:nvPr/>
          </p:nvSpPr>
          <p:spPr>
            <a:xfrm>
              <a:off x="8786570" y="3110578"/>
              <a:ext cx="1272604" cy="400740"/>
            </a:xfrm>
            <a:custGeom>
              <a:avLst/>
              <a:gdLst>
                <a:gd name="connsiteX0" fmla="*/ 0 w 1986620"/>
                <a:gd name="connsiteY0" fmla="*/ 0 h 432872"/>
                <a:gd name="connsiteX1" fmla="*/ 1986620 w 1986620"/>
                <a:gd name="connsiteY1" fmla="*/ 0 h 432872"/>
                <a:gd name="connsiteX2" fmla="*/ 1986620 w 1986620"/>
                <a:gd name="connsiteY2" fmla="*/ 432872 h 432872"/>
                <a:gd name="connsiteX3" fmla="*/ 0 w 1986620"/>
                <a:gd name="connsiteY3" fmla="*/ 432872 h 432872"/>
                <a:gd name="connsiteX4" fmla="*/ 0 w 1986620"/>
                <a:gd name="connsiteY4" fmla="*/ 0 h 432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6620" h="432872">
                  <a:moveTo>
                    <a:pt x="0" y="0"/>
                  </a:moveTo>
                  <a:lnTo>
                    <a:pt x="1986620" y="0"/>
                  </a:lnTo>
                  <a:lnTo>
                    <a:pt x="1986620" y="432872"/>
                  </a:lnTo>
                  <a:lnTo>
                    <a:pt x="0" y="432872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>
                  <a:latin typeface="Times New Roman" pitchFamily="18" charset="0"/>
                  <a:cs typeface="Times New Roman" pitchFamily="18" charset="0"/>
                </a:rPr>
                <a:t>Действующие</a:t>
              </a:r>
            </a:p>
          </p:txBody>
        </p:sp>
        <p:sp>
          <p:nvSpPr>
            <p:cNvPr id="59" name="Полилиния 58"/>
            <p:cNvSpPr/>
            <p:nvPr/>
          </p:nvSpPr>
          <p:spPr>
            <a:xfrm>
              <a:off x="8897882" y="3896434"/>
              <a:ext cx="1660034" cy="599913"/>
            </a:xfrm>
            <a:custGeom>
              <a:avLst/>
              <a:gdLst>
                <a:gd name="connsiteX0" fmla="*/ 0 w 1985633"/>
                <a:gd name="connsiteY0" fmla="*/ 0 h 590912"/>
                <a:gd name="connsiteX1" fmla="*/ 1985633 w 1985633"/>
                <a:gd name="connsiteY1" fmla="*/ 0 h 590912"/>
                <a:gd name="connsiteX2" fmla="*/ 1985633 w 1985633"/>
                <a:gd name="connsiteY2" fmla="*/ 590912 h 590912"/>
                <a:gd name="connsiteX3" fmla="*/ 0 w 1985633"/>
                <a:gd name="connsiteY3" fmla="*/ 590912 h 590912"/>
                <a:gd name="connsiteX4" fmla="*/ 0 w 1985633"/>
                <a:gd name="connsiteY4" fmla="*/ 0 h 590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85633" h="590912">
                  <a:moveTo>
                    <a:pt x="0" y="0"/>
                  </a:moveTo>
                  <a:lnTo>
                    <a:pt x="1985633" y="0"/>
                  </a:lnTo>
                  <a:lnTo>
                    <a:pt x="1985633" y="590912"/>
                  </a:lnTo>
                  <a:lnTo>
                    <a:pt x="0" y="590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>
                  <a:latin typeface="Times New Roman" pitchFamily="18" charset="0"/>
                  <a:cs typeface="Times New Roman" pitchFamily="18" charset="0"/>
                </a:rPr>
                <a:t>Количество: 111</a:t>
              </a:r>
            </a:p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>
                  <a:latin typeface="Times New Roman" pitchFamily="18" charset="0"/>
                  <a:cs typeface="Times New Roman" pitchFamily="18" charset="0"/>
                </a:rPr>
                <a:t>Сумма: </a:t>
              </a:r>
              <a:r>
                <a:rPr lang="ru-RU" sz="1300" b="1" u="sng" kern="1200" dirty="0">
                  <a:latin typeface="Times New Roman" pitchFamily="18" charset="0"/>
                  <a:cs typeface="Times New Roman" pitchFamily="18" charset="0"/>
                </a:rPr>
                <a:t>16,65 </a:t>
              </a:r>
              <a:r>
                <a:rPr lang="ru-RU" sz="1300" b="1" i="1" u="sng" dirty="0">
                  <a:latin typeface="Times New Roman" pitchFamily="18" charset="0"/>
                  <a:cs typeface="Times New Roman" pitchFamily="18" charset="0"/>
                </a:rPr>
                <a:t>млн. руб.</a:t>
              </a:r>
            </a:p>
          </p:txBody>
        </p:sp>
        <p:sp>
          <p:nvSpPr>
            <p:cNvPr id="61" name="Полилиния 60"/>
            <p:cNvSpPr/>
            <p:nvPr/>
          </p:nvSpPr>
          <p:spPr>
            <a:xfrm>
              <a:off x="7253045" y="5080274"/>
              <a:ext cx="1016154" cy="1060659"/>
            </a:xfrm>
            <a:custGeom>
              <a:avLst/>
              <a:gdLst>
                <a:gd name="connsiteX0" fmla="*/ 0 w 1171796"/>
                <a:gd name="connsiteY0" fmla="*/ 0 h 752629"/>
                <a:gd name="connsiteX1" fmla="*/ 1171796 w 1171796"/>
                <a:gd name="connsiteY1" fmla="*/ 0 h 752629"/>
                <a:gd name="connsiteX2" fmla="*/ 1171796 w 1171796"/>
                <a:gd name="connsiteY2" fmla="*/ 752629 h 752629"/>
                <a:gd name="connsiteX3" fmla="*/ 0 w 1171796"/>
                <a:gd name="connsiteY3" fmla="*/ 752629 h 752629"/>
                <a:gd name="connsiteX4" fmla="*/ 0 w 1171796"/>
                <a:gd name="connsiteY4" fmla="*/ 0 h 752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71796" h="752629">
                  <a:moveTo>
                    <a:pt x="0" y="0"/>
                  </a:moveTo>
                  <a:lnTo>
                    <a:pt x="1171796" y="0"/>
                  </a:lnTo>
                  <a:lnTo>
                    <a:pt x="1171796" y="752629"/>
                  </a:lnTo>
                  <a:lnTo>
                    <a:pt x="0" y="752629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0" kern="1200" dirty="0" err="1">
                  <a:latin typeface="Times New Roman" pitchFamily="18" charset="0"/>
                  <a:cs typeface="Times New Roman" pitchFamily="18" charset="0"/>
                </a:rPr>
                <a:t>Приостанов-лено</a:t>
              </a:r>
              <a:r>
                <a:rPr lang="ru-RU" sz="1100" b="0" kern="1200" dirty="0">
                  <a:latin typeface="Times New Roman" pitchFamily="18" charset="0"/>
                  <a:cs typeface="Times New Roman" pitchFamily="18" charset="0"/>
                </a:rPr>
                <a:t> лицензий: </a:t>
              </a:r>
              <a:r>
                <a:rPr lang="ru-RU" sz="1100" b="1" dirty="0"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ru-RU" sz="1100" kern="1200" dirty="0">
                  <a:latin typeface="Times New Roman" pitchFamily="18" charset="0"/>
                  <a:cs typeface="Times New Roman" pitchFamily="18" charset="0"/>
                </a:rPr>
                <a:t>, направлена информация в УМВД</a:t>
              </a:r>
            </a:p>
          </p:txBody>
        </p:sp>
        <p:sp>
          <p:nvSpPr>
            <p:cNvPr id="63" name="Полилиния 62"/>
            <p:cNvSpPr/>
            <p:nvPr/>
          </p:nvSpPr>
          <p:spPr>
            <a:xfrm>
              <a:off x="6454088" y="3959844"/>
              <a:ext cx="2019601" cy="698920"/>
            </a:xfrm>
            <a:custGeom>
              <a:avLst/>
              <a:gdLst>
                <a:gd name="connsiteX0" fmla="*/ 0 w 1477945"/>
                <a:gd name="connsiteY0" fmla="*/ 0 h 764107"/>
                <a:gd name="connsiteX1" fmla="*/ 1477945 w 1477945"/>
                <a:gd name="connsiteY1" fmla="*/ 0 h 764107"/>
                <a:gd name="connsiteX2" fmla="*/ 1477945 w 1477945"/>
                <a:gd name="connsiteY2" fmla="*/ 764107 h 764107"/>
                <a:gd name="connsiteX3" fmla="*/ 0 w 1477945"/>
                <a:gd name="connsiteY3" fmla="*/ 764107 h 764107"/>
                <a:gd name="connsiteX4" fmla="*/ 0 w 1477945"/>
                <a:gd name="connsiteY4" fmla="*/ 0 h 764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7945" h="764107">
                  <a:moveTo>
                    <a:pt x="0" y="0"/>
                  </a:moveTo>
                  <a:lnTo>
                    <a:pt x="1477945" y="0"/>
                  </a:lnTo>
                  <a:lnTo>
                    <a:pt x="1477945" y="764107"/>
                  </a:lnTo>
                  <a:lnTo>
                    <a:pt x="0" y="764107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Направляем предложение в </a:t>
              </a:r>
              <a:r>
                <a:rPr lang="ru-RU" sz="1000" dirty="0" err="1">
                  <a:latin typeface="Times New Roman" pitchFamily="18" charset="0"/>
                  <a:cs typeface="Times New Roman" pitchFamily="18" charset="0"/>
                </a:rPr>
                <a:t>Интегра</a:t>
              </a:r>
              <a:r>
                <a:rPr lang="ru-RU" sz="1000" dirty="0">
                  <a:latin typeface="Times New Roman" pitchFamily="18" charset="0"/>
                  <a:cs typeface="Times New Roman" pitchFamily="18" charset="0"/>
                </a:rPr>
                <a:t> по списанию задолженности за 2017-2019 гг.: 38 - на сумму </a:t>
              </a:r>
              <a:r>
                <a:rPr lang="ru-RU" sz="1000" b="1" i="1" u="sng" dirty="0">
                  <a:latin typeface="Times New Roman" pitchFamily="18" charset="0"/>
                  <a:cs typeface="Times New Roman" pitchFamily="18" charset="0"/>
                </a:rPr>
                <a:t>3,4 млн. руб. </a:t>
              </a:r>
              <a:endParaRPr lang="ru-RU" sz="1000" b="1" i="1" u="sng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олилиния 64"/>
            <p:cNvSpPr/>
            <p:nvPr/>
          </p:nvSpPr>
          <p:spPr>
            <a:xfrm>
              <a:off x="10697883" y="3098629"/>
              <a:ext cx="1374892" cy="412724"/>
            </a:xfrm>
            <a:custGeom>
              <a:avLst/>
              <a:gdLst>
                <a:gd name="connsiteX0" fmla="*/ 0 w 2449713"/>
                <a:gd name="connsiteY0" fmla="*/ 0 h 413657"/>
                <a:gd name="connsiteX1" fmla="*/ 2449713 w 2449713"/>
                <a:gd name="connsiteY1" fmla="*/ 0 h 413657"/>
                <a:gd name="connsiteX2" fmla="*/ 2449713 w 2449713"/>
                <a:gd name="connsiteY2" fmla="*/ 413657 h 413657"/>
                <a:gd name="connsiteX3" fmla="*/ 0 w 2449713"/>
                <a:gd name="connsiteY3" fmla="*/ 413657 h 413657"/>
                <a:gd name="connsiteX4" fmla="*/ 0 w 2449713"/>
                <a:gd name="connsiteY4" fmla="*/ 0 h 4136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49713" h="413657">
                  <a:moveTo>
                    <a:pt x="0" y="0"/>
                  </a:moveTo>
                  <a:lnTo>
                    <a:pt x="2449713" y="0"/>
                  </a:lnTo>
                  <a:lnTo>
                    <a:pt x="2449713" y="413657"/>
                  </a:lnTo>
                  <a:lnTo>
                    <a:pt x="0" y="413657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latin typeface="Times New Roman" pitchFamily="18" charset="0"/>
                  <a:cs typeface="Times New Roman" pitchFamily="18" charset="0"/>
                </a:rPr>
                <a:t>Ликвидированные</a:t>
              </a:r>
            </a:p>
          </p:txBody>
        </p:sp>
        <p:sp>
          <p:nvSpPr>
            <p:cNvPr id="67" name="Полилиния 66"/>
            <p:cNvSpPr/>
            <p:nvPr/>
          </p:nvSpPr>
          <p:spPr>
            <a:xfrm>
              <a:off x="10737087" y="3891888"/>
              <a:ext cx="1580420" cy="599913"/>
            </a:xfrm>
            <a:custGeom>
              <a:avLst/>
              <a:gdLst>
                <a:gd name="connsiteX0" fmla="*/ 0 w 2436081"/>
                <a:gd name="connsiteY0" fmla="*/ 0 h 900060"/>
                <a:gd name="connsiteX1" fmla="*/ 2436081 w 2436081"/>
                <a:gd name="connsiteY1" fmla="*/ 0 h 900060"/>
                <a:gd name="connsiteX2" fmla="*/ 2436081 w 2436081"/>
                <a:gd name="connsiteY2" fmla="*/ 900060 h 900060"/>
                <a:gd name="connsiteX3" fmla="*/ 0 w 2436081"/>
                <a:gd name="connsiteY3" fmla="*/ 900060 h 900060"/>
                <a:gd name="connsiteX4" fmla="*/ 0 w 2436081"/>
                <a:gd name="connsiteY4" fmla="*/ 0 h 90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6081" h="900060">
                  <a:moveTo>
                    <a:pt x="0" y="0"/>
                  </a:moveTo>
                  <a:lnTo>
                    <a:pt x="2436081" y="0"/>
                  </a:lnTo>
                  <a:lnTo>
                    <a:pt x="2436081" y="900060"/>
                  </a:lnTo>
                  <a:lnTo>
                    <a:pt x="0" y="9000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latin typeface="Times New Roman" pitchFamily="18" charset="0"/>
                  <a:cs typeface="Times New Roman" pitchFamily="18" charset="0"/>
                </a:rPr>
                <a:t>Количество: 10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latin typeface="Times New Roman" pitchFamily="18" charset="0"/>
                  <a:cs typeface="Times New Roman" pitchFamily="18" charset="0"/>
                </a:rPr>
                <a:t>Сумма: </a:t>
              </a:r>
              <a:r>
                <a:rPr lang="ru-RU" sz="1200" b="1" i="1" u="sng" dirty="0">
                  <a:latin typeface="Times New Roman" pitchFamily="18" charset="0"/>
                  <a:cs typeface="Times New Roman" pitchFamily="18" charset="0"/>
                </a:rPr>
                <a:t>3,45 млн. руб.</a:t>
              </a:r>
            </a:p>
          </p:txBody>
        </p:sp>
        <p:sp>
          <p:nvSpPr>
            <p:cNvPr id="56" name="Полилиния 50">
              <a:extLst>
                <a:ext uri="{FF2B5EF4-FFF2-40B4-BE49-F238E27FC236}">
                  <a16:creationId xmlns:a16="http://schemas.microsoft.com/office/drawing/2014/main" id="{46404294-2F8B-4912-A9EA-29911B524F76}"/>
                </a:ext>
              </a:extLst>
            </p:cNvPr>
            <p:cNvSpPr/>
            <p:nvPr/>
          </p:nvSpPr>
          <p:spPr>
            <a:xfrm>
              <a:off x="6470297" y="3196688"/>
              <a:ext cx="1973912" cy="490661"/>
            </a:xfrm>
            <a:custGeom>
              <a:avLst/>
              <a:gdLst>
                <a:gd name="connsiteX0" fmla="*/ 0 w 1833984"/>
                <a:gd name="connsiteY0" fmla="*/ 0 h 474845"/>
                <a:gd name="connsiteX1" fmla="*/ 1833984 w 1833984"/>
                <a:gd name="connsiteY1" fmla="*/ 0 h 474845"/>
                <a:gd name="connsiteX2" fmla="*/ 1833984 w 1833984"/>
                <a:gd name="connsiteY2" fmla="*/ 474845 h 474845"/>
                <a:gd name="connsiteX3" fmla="*/ 0 w 1833984"/>
                <a:gd name="connsiteY3" fmla="*/ 474845 h 474845"/>
                <a:gd name="connsiteX4" fmla="*/ 0 w 1833984"/>
                <a:gd name="connsiteY4" fmla="*/ 0 h 474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3984" h="474845">
                  <a:moveTo>
                    <a:pt x="0" y="0"/>
                  </a:moveTo>
                  <a:lnTo>
                    <a:pt x="1833984" y="0"/>
                  </a:lnTo>
                  <a:lnTo>
                    <a:pt x="1833984" y="474845"/>
                  </a:lnTo>
                  <a:lnTo>
                    <a:pt x="0" y="474845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>
                  <a:latin typeface="Times New Roman" pitchFamily="18" charset="0"/>
                  <a:cs typeface="Times New Roman" pitchFamily="18" charset="0"/>
                </a:rPr>
                <a:t>Задолженность, не возможная к взысканию за период </a:t>
              </a:r>
              <a:r>
                <a:rPr lang="ru-RU" sz="1200" b="1" kern="1200" dirty="0">
                  <a:latin typeface="Times New Roman" pitchFamily="18" charset="0"/>
                  <a:cs typeface="Times New Roman" pitchFamily="18" charset="0"/>
                </a:rPr>
                <a:t>2017-2019 </a:t>
              </a:r>
              <a:r>
                <a:rPr lang="ru-RU" sz="1200" b="1" kern="1200" dirty="0" err="1">
                  <a:latin typeface="Times New Roman" pitchFamily="18" charset="0"/>
                  <a:cs typeface="Times New Roman" pitchFamily="18" charset="0"/>
                </a:rPr>
                <a:t>г.г</a:t>
              </a:r>
              <a:r>
                <a:rPr lang="ru-RU" sz="1200" b="1" kern="1200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1200" b="1" kern="1200" dirty="0"/>
            </a:p>
          </p:txBody>
        </p:sp>
        <p:sp>
          <p:nvSpPr>
            <p:cNvPr id="104" name="Полилиния 46">
              <a:extLst>
                <a:ext uri="{FF2B5EF4-FFF2-40B4-BE49-F238E27FC236}">
                  <a16:creationId xmlns:a16="http://schemas.microsoft.com/office/drawing/2014/main" id="{94D2A5DB-DCF7-4AC5-A040-9C5B572FF7E9}"/>
                </a:ext>
              </a:extLst>
            </p:cNvPr>
            <p:cNvSpPr/>
            <p:nvPr/>
          </p:nvSpPr>
          <p:spPr>
            <a:xfrm>
              <a:off x="3079602" y="4980704"/>
              <a:ext cx="1017781" cy="1051983"/>
            </a:xfrm>
            <a:custGeom>
              <a:avLst/>
              <a:gdLst>
                <a:gd name="connsiteX0" fmla="*/ 0 w 1238808"/>
                <a:gd name="connsiteY0" fmla="*/ 0 h 775182"/>
                <a:gd name="connsiteX1" fmla="*/ 1238808 w 1238808"/>
                <a:gd name="connsiteY1" fmla="*/ 0 h 775182"/>
                <a:gd name="connsiteX2" fmla="*/ 1238808 w 1238808"/>
                <a:gd name="connsiteY2" fmla="*/ 775182 h 775182"/>
                <a:gd name="connsiteX3" fmla="*/ 0 w 1238808"/>
                <a:gd name="connsiteY3" fmla="*/ 775182 h 775182"/>
                <a:gd name="connsiteX4" fmla="*/ 0 w 1238808"/>
                <a:gd name="connsiteY4" fmla="*/ 0 h 7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808" h="775182">
                  <a:moveTo>
                    <a:pt x="0" y="0"/>
                  </a:moveTo>
                  <a:lnTo>
                    <a:pt x="1238808" y="0"/>
                  </a:lnTo>
                  <a:lnTo>
                    <a:pt x="1238808" y="775182"/>
                  </a:lnTo>
                  <a:lnTo>
                    <a:pt x="0" y="77518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Протоколы по статье 20.25</a:t>
              </a:r>
              <a:r>
                <a:rPr lang="en-US" sz="10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КоАП РФ </a:t>
              </a:r>
              <a:r>
                <a:rPr lang="en-US" sz="1000" kern="12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оставлено и направлено в суды: </a:t>
              </a:r>
              <a:r>
                <a:rPr lang="ru-RU" sz="1000" b="1" kern="1200" dirty="0">
                  <a:latin typeface="Times New Roman" pitchFamily="18" charset="0"/>
                  <a:cs typeface="Times New Roman" pitchFamily="18" charset="0"/>
                </a:rPr>
                <a:t>48</a:t>
              </a:r>
              <a:endParaRPr lang="ru-RU" sz="1000" b="1" kern="1200" dirty="0"/>
            </a:p>
          </p:txBody>
        </p:sp>
        <p:sp>
          <p:nvSpPr>
            <p:cNvPr id="112" name="Полилиния 46">
              <a:extLst>
                <a:ext uri="{FF2B5EF4-FFF2-40B4-BE49-F238E27FC236}">
                  <a16:creationId xmlns:a16="http://schemas.microsoft.com/office/drawing/2014/main" id="{BDBC1C24-31F1-46F5-812B-8265A8C1BD8E}"/>
                </a:ext>
              </a:extLst>
            </p:cNvPr>
            <p:cNvSpPr/>
            <p:nvPr/>
          </p:nvSpPr>
          <p:spPr>
            <a:xfrm>
              <a:off x="6137600" y="5073122"/>
              <a:ext cx="1007121" cy="1045559"/>
            </a:xfrm>
            <a:custGeom>
              <a:avLst/>
              <a:gdLst>
                <a:gd name="connsiteX0" fmla="*/ 0 w 1238808"/>
                <a:gd name="connsiteY0" fmla="*/ 0 h 775182"/>
                <a:gd name="connsiteX1" fmla="*/ 1238808 w 1238808"/>
                <a:gd name="connsiteY1" fmla="*/ 0 h 775182"/>
                <a:gd name="connsiteX2" fmla="*/ 1238808 w 1238808"/>
                <a:gd name="connsiteY2" fmla="*/ 775182 h 775182"/>
                <a:gd name="connsiteX3" fmla="*/ 0 w 1238808"/>
                <a:gd name="connsiteY3" fmla="*/ 775182 h 775182"/>
                <a:gd name="connsiteX4" fmla="*/ 0 w 1238808"/>
                <a:gd name="connsiteY4" fmla="*/ 0 h 7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808" h="775182">
                  <a:moveTo>
                    <a:pt x="0" y="0"/>
                  </a:moveTo>
                  <a:lnTo>
                    <a:pt x="1238808" y="0"/>
                  </a:lnTo>
                  <a:lnTo>
                    <a:pt x="1238808" y="775182"/>
                  </a:lnTo>
                  <a:lnTo>
                    <a:pt x="0" y="77518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Срок добровольной оплаты </a:t>
              </a:r>
              <a:r>
                <a:rPr lang="ru-RU" sz="1000" u="sng" kern="1200" dirty="0">
                  <a:latin typeface="Times New Roman" pitchFamily="18" charset="0"/>
                  <a:cs typeface="Times New Roman" pitchFamily="18" charset="0"/>
                </a:rPr>
                <a:t>не истек:</a:t>
              </a:r>
              <a:r>
                <a:rPr lang="ru-RU" sz="1000" kern="1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1000" b="1" kern="1200" dirty="0">
                  <a:latin typeface="Times New Roman" pitchFamily="18" charset="0"/>
                  <a:cs typeface="Times New Roman" pitchFamily="18" charset="0"/>
                </a:rPr>
                <a:t>70- </a:t>
              </a:r>
              <a:endParaRPr lang="ru-RU" sz="1000" kern="1200" dirty="0">
                <a:latin typeface="Times New Roman" pitchFamily="18" charset="0"/>
                <a:cs typeface="Times New Roman" pitchFamily="18" charset="0"/>
              </a:endParaRP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>
                  <a:latin typeface="Times New Roman" pitchFamily="18" charset="0"/>
                  <a:cs typeface="Times New Roman" pitchFamily="18" charset="0"/>
                </a:rPr>
                <a:t>9 </a:t>
              </a:r>
              <a:r>
                <a:rPr lang="ru-RU" sz="1000" b="1" kern="1200" dirty="0" err="1">
                  <a:latin typeface="Times New Roman" pitchFamily="18" charset="0"/>
                  <a:cs typeface="Times New Roman" pitchFamily="18" charset="0"/>
                </a:rPr>
                <a:t>млн.руб</a:t>
              </a:r>
              <a:r>
                <a:rPr lang="ru-RU" sz="1000" b="1" kern="1200" dirty="0">
                  <a:latin typeface="Times New Roman" pitchFamily="18" charset="0"/>
                  <a:cs typeface="Times New Roman" pitchFamily="18" charset="0"/>
                </a:rPr>
                <a:t>.;</a:t>
              </a:r>
            </a:p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u="sng" dirty="0">
                  <a:latin typeface="Times New Roman" pitchFamily="18" charset="0"/>
                  <a:cs typeface="Times New Roman" pitchFamily="18" charset="0"/>
                </a:rPr>
                <a:t>Истек:</a:t>
              </a:r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 17-  4,7 </a:t>
              </a:r>
              <a:r>
                <a:rPr lang="ru-RU" sz="1000" b="1" dirty="0" err="1">
                  <a:latin typeface="Times New Roman" pitchFamily="18" charset="0"/>
                  <a:cs typeface="Times New Roman" pitchFamily="18" charset="0"/>
                </a:rPr>
                <a:t>млн.руб</a:t>
              </a:r>
              <a:r>
                <a:rPr lang="ru-RU" sz="1000" b="1" dirty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1000" b="1" kern="1200" dirty="0"/>
            </a:p>
          </p:txBody>
        </p:sp>
      </p:grpSp>
      <p:pic>
        <p:nvPicPr>
          <p:cNvPr id="20" name="Рисунок 19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172" y="229283"/>
            <a:ext cx="981105" cy="1166697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74073" y="709643"/>
            <a:ext cx="1020387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Подзаголовок 2"/>
          <p:cNvSpPr txBox="1">
            <a:spLocks/>
          </p:cNvSpPr>
          <p:nvPr/>
        </p:nvSpPr>
        <p:spPr>
          <a:xfrm>
            <a:off x="349497" y="438963"/>
            <a:ext cx="10507288" cy="609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проводимые РСТ по взысканию задолженности </a:t>
            </a:r>
          </a:p>
        </p:txBody>
      </p:sp>
      <p:sp>
        <p:nvSpPr>
          <p:cNvPr id="86" name="Полилиния 85"/>
          <p:cNvSpPr/>
          <p:nvPr/>
        </p:nvSpPr>
        <p:spPr>
          <a:xfrm>
            <a:off x="9145623" y="4602998"/>
            <a:ext cx="1044796" cy="1045559"/>
          </a:xfrm>
          <a:custGeom>
            <a:avLst/>
            <a:gdLst>
              <a:gd name="connsiteX0" fmla="*/ 0 w 1477945"/>
              <a:gd name="connsiteY0" fmla="*/ 0 h 764107"/>
              <a:gd name="connsiteX1" fmla="*/ 1477945 w 1477945"/>
              <a:gd name="connsiteY1" fmla="*/ 0 h 764107"/>
              <a:gd name="connsiteX2" fmla="*/ 1477945 w 1477945"/>
              <a:gd name="connsiteY2" fmla="*/ 764107 h 764107"/>
              <a:gd name="connsiteX3" fmla="*/ 0 w 1477945"/>
              <a:gd name="connsiteY3" fmla="*/ 764107 h 764107"/>
              <a:gd name="connsiteX4" fmla="*/ 0 w 1477945"/>
              <a:gd name="connsiteY4" fmla="*/ 0 h 76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945" h="764107">
                <a:moveTo>
                  <a:pt x="0" y="0"/>
                </a:moveTo>
                <a:lnTo>
                  <a:pt x="1477945" y="0"/>
                </a:lnTo>
                <a:lnTo>
                  <a:pt x="1477945" y="764107"/>
                </a:lnTo>
                <a:lnTo>
                  <a:pt x="0" y="764107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Протоколы по статье 20.25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КоАП РФ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оставлено и направлено в суды: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24</a:t>
            </a:r>
            <a:endParaRPr lang="ru-RU" sz="1200" b="1" dirty="0"/>
          </a:p>
        </p:txBody>
      </p:sp>
      <p:cxnSp>
        <p:nvCxnSpPr>
          <p:cNvPr id="94" name="Соединительная линия уступом 93"/>
          <p:cNvCxnSpPr/>
          <p:nvPr/>
        </p:nvCxnSpPr>
        <p:spPr>
          <a:xfrm rot="5400000">
            <a:off x="4499011" y="92495"/>
            <a:ext cx="277200" cy="25200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Соединительная линия уступом 99"/>
          <p:cNvCxnSpPr>
            <a:cxnSpLocks/>
          </p:cNvCxnSpPr>
          <p:nvPr/>
        </p:nvCxnSpPr>
        <p:spPr>
          <a:xfrm rot="16200000" flipH="1">
            <a:off x="7022632" y="92420"/>
            <a:ext cx="277200" cy="25200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ная линия уступом 100"/>
          <p:cNvCxnSpPr>
            <a:cxnSpLocks/>
          </p:cNvCxnSpPr>
          <p:nvPr/>
        </p:nvCxnSpPr>
        <p:spPr>
          <a:xfrm rot="5400000">
            <a:off x="2349224" y="1992862"/>
            <a:ext cx="277200" cy="1080000"/>
          </a:xfrm>
          <a:prstGeom prst="bentConnector3">
            <a:avLst>
              <a:gd name="adj1" fmla="val 53026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/>
          <p:nvPr/>
        </p:nvCxnSpPr>
        <p:spPr>
          <a:xfrm rot="16200000" flipH="1">
            <a:off x="3828209" y="1986435"/>
            <a:ext cx="277200" cy="10800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оединительная линия уступом 102"/>
          <p:cNvCxnSpPr>
            <a:cxnSpLocks/>
          </p:cNvCxnSpPr>
          <p:nvPr/>
        </p:nvCxnSpPr>
        <p:spPr>
          <a:xfrm rot="5400000">
            <a:off x="8955133" y="1902840"/>
            <a:ext cx="277200" cy="10800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cxnSpLocks/>
          </p:cNvCxnSpPr>
          <p:nvPr/>
        </p:nvCxnSpPr>
        <p:spPr>
          <a:xfrm rot="16200000" flipH="1">
            <a:off x="10330042" y="1906288"/>
            <a:ext cx="277200" cy="10800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cxnSpLocks/>
          </p:cNvCxnSpPr>
          <p:nvPr/>
        </p:nvCxnSpPr>
        <p:spPr>
          <a:xfrm>
            <a:off x="1923749" y="3230066"/>
            <a:ext cx="0" cy="2318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>
            <a:cxnSpLocks/>
          </p:cNvCxnSpPr>
          <p:nvPr/>
        </p:nvCxnSpPr>
        <p:spPr>
          <a:xfrm>
            <a:off x="4728885" y="3223882"/>
            <a:ext cx="0" cy="1857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>
            <a:cxnSpLocks/>
          </p:cNvCxnSpPr>
          <p:nvPr/>
        </p:nvCxnSpPr>
        <p:spPr>
          <a:xfrm flipH="1">
            <a:off x="6887112" y="3229725"/>
            <a:ext cx="3474" cy="2321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cxnSpLocks/>
          </p:cNvCxnSpPr>
          <p:nvPr/>
        </p:nvCxnSpPr>
        <p:spPr>
          <a:xfrm>
            <a:off x="10984817" y="3012829"/>
            <a:ext cx="8057" cy="35892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>
            <a:cxnSpLocks/>
          </p:cNvCxnSpPr>
          <p:nvPr/>
        </p:nvCxnSpPr>
        <p:spPr>
          <a:xfrm>
            <a:off x="10969900" y="4035592"/>
            <a:ext cx="0" cy="5496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Полилиния 122"/>
          <p:cNvSpPr/>
          <p:nvPr/>
        </p:nvSpPr>
        <p:spPr>
          <a:xfrm>
            <a:off x="3658827" y="3409610"/>
            <a:ext cx="2194606" cy="729022"/>
          </a:xfrm>
          <a:custGeom>
            <a:avLst/>
            <a:gdLst>
              <a:gd name="connsiteX0" fmla="*/ 0 w 1477945"/>
              <a:gd name="connsiteY0" fmla="*/ 0 h 764107"/>
              <a:gd name="connsiteX1" fmla="*/ 1477945 w 1477945"/>
              <a:gd name="connsiteY1" fmla="*/ 0 h 764107"/>
              <a:gd name="connsiteX2" fmla="*/ 1477945 w 1477945"/>
              <a:gd name="connsiteY2" fmla="*/ 764107 h 764107"/>
              <a:gd name="connsiteX3" fmla="*/ 0 w 1477945"/>
              <a:gd name="connsiteY3" fmla="*/ 764107 h 764107"/>
              <a:gd name="connsiteX4" fmla="*/ 0 w 1477945"/>
              <a:gd name="connsiteY4" fmla="*/ 0 h 76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945" h="764107">
                <a:moveTo>
                  <a:pt x="0" y="0"/>
                </a:moveTo>
                <a:lnTo>
                  <a:pt x="1477945" y="0"/>
                </a:lnTo>
                <a:lnTo>
                  <a:pt x="1477945" y="764107"/>
                </a:lnTo>
                <a:lnTo>
                  <a:pt x="0" y="764107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Направлены дела в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Интегра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по списанию задолженности за 2017-2019гг.: 83 на сумму </a:t>
            </a:r>
            <a:r>
              <a:rPr lang="ru-RU" sz="1100" b="1" i="1" u="sng" dirty="0">
                <a:latin typeface="Times New Roman" pitchFamily="18" charset="0"/>
                <a:cs typeface="Times New Roman" pitchFamily="18" charset="0"/>
              </a:rPr>
              <a:t>628 </a:t>
            </a:r>
            <a:r>
              <a:rPr lang="ru-RU" sz="1100" b="1" i="1" u="sng" dirty="0" err="1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100" b="1" i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0" name="Полилиния 85">
            <a:extLst>
              <a:ext uri="{FF2B5EF4-FFF2-40B4-BE49-F238E27FC236}">
                <a16:creationId xmlns:a16="http://schemas.microsoft.com/office/drawing/2014/main" id="{1A79B5FF-538E-47AB-947C-2895FD9991FA}"/>
              </a:ext>
            </a:extLst>
          </p:cNvPr>
          <p:cNvSpPr/>
          <p:nvPr/>
        </p:nvSpPr>
        <p:spPr>
          <a:xfrm>
            <a:off x="10306872" y="4585208"/>
            <a:ext cx="1413793" cy="1040071"/>
          </a:xfrm>
          <a:custGeom>
            <a:avLst/>
            <a:gdLst>
              <a:gd name="connsiteX0" fmla="*/ 0 w 1477945"/>
              <a:gd name="connsiteY0" fmla="*/ 0 h 764107"/>
              <a:gd name="connsiteX1" fmla="*/ 1477945 w 1477945"/>
              <a:gd name="connsiteY1" fmla="*/ 0 h 764107"/>
              <a:gd name="connsiteX2" fmla="*/ 1477945 w 1477945"/>
              <a:gd name="connsiteY2" fmla="*/ 764107 h 764107"/>
              <a:gd name="connsiteX3" fmla="*/ 0 w 1477945"/>
              <a:gd name="connsiteY3" fmla="*/ 764107 h 764107"/>
              <a:gd name="connsiteX4" fmla="*/ 0 w 1477945"/>
              <a:gd name="connsiteY4" fmla="*/ 0 h 76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945" h="764107">
                <a:moveTo>
                  <a:pt x="0" y="0"/>
                </a:moveTo>
                <a:lnTo>
                  <a:pt x="1477945" y="0"/>
                </a:lnTo>
                <a:lnTo>
                  <a:pt x="1477945" y="764107"/>
                </a:lnTo>
                <a:lnTo>
                  <a:pt x="0" y="764107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Направлено в суд для привлечения ликвидаторов к субсидиарной ответственности</a:t>
            </a:r>
            <a:endParaRPr lang="ru-RU" sz="1200" dirty="0"/>
          </a:p>
        </p:txBody>
      </p: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56698D58-434A-4C32-AF31-634A153D6435}"/>
              </a:ext>
            </a:extLst>
          </p:cNvPr>
          <p:cNvCxnSpPr>
            <a:cxnSpLocks/>
          </p:cNvCxnSpPr>
          <p:nvPr/>
        </p:nvCxnSpPr>
        <p:spPr>
          <a:xfrm>
            <a:off x="8819181" y="4032852"/>
            <a:ext cx="0" cy="55532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797F011-FB82-4879-9758-B16F3A1CC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940" y="4195392"/>
            <a:ext cx="128027" cy="329213"/>
          </a:xfrm>
          <a:prstGeom prst="rect">
            <a:avLst/>
          </a:prstGeom>
        </p:spPr>
      </p:pic>
      <p:sp>
        <p:nvSpPr>
          <p:cNvPr id="42" name="Полилиния 85">
            <a:extLst>
              <a:ext uri="{FF2B5EF4-FFF2-40B4-BE49-F238E27FC236}">
                <a16:creationId xmlns:a16="http://schemas.microsoft.com/office/drawing/2014/main" id="{532972F9-9721-4B9B-ABB4-64030A171148}"/>
              </a:ext>
            </a:extLst>
          </p:cNvPr>
          <p:cNvSpPr/>
          <p:nvPr/>
        </p:nvSpPr>
        <p:spPr>
          <a:xfrm>
            <a:off x="8001558" y="4602476"/>
            <a:ext cx="1052939" cy="1031256"/>
          </a:xfrm>
          <a:custGeom>
            <a:avLst/>
            <a:gdLst>
              <a:gd name="connsiteX0" fmla="*/ 0 w 1477945"/>
              <a:gd name="connsiteY0" fmla="*/ 0 h 764107"/>
              <a:gd name="connsiteX1" fmla="*/ 1477945 w 1477945"/>
              <a:gd name="connsiteY1" fmla="*/ 0 h 764107"/>
              <a:gd name="connsiteX2" fmla="*/ 1477945 w 1477945"/>
              <a:gd name="connsiteY2" fmla="*/ 764107 h 764107"/>
              <a:gd name="connsiteX3" fmla="*/ 0 w 1477945"/>
              <a:gd name="connsiteY3" fmla="*/ 764107 h 764107"/>
              <a:gd name="connsiteX4" fmla="*/ 0 w 1477945"/>
              <a:gd name="connsiteY4" fmla="*/ 0 h 76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7945" h="764107">
                <a:moveTo>
                  <a:pt x="0" y="0"/>
                </a:moveTo>
                <a:lnTo>
                  <a:pt x="1477945" y="0"/>
                </a:lnTo>
                <a:lnTo>
                  <a:pt x="1477945" y="764107"/>
                </a:lnTo>
                <a:lnTo>
                  <a:pt x="0" y="764107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3340" tIns="53340" rIns="53340" bIns="5334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Находятся на исполнении в службе судебных приставов: 12 дел на сумму </a:t>
            </a:r>
          </a:p>
          <a:p>
            <a:pPr lvl="0" algn="ctr" defTabSz="622300">
              <a:spcBef>
                <a:spcPct val="0"/>
              </a:spcBef>
            </a:pPr>
            <a:r>
              <a:rPr lang="ru-RU" sz="1000" b="1" i="1" dirty="0">
                <a:latin typeface="Times New Roman" pitchFamily="18" charset="0"/>
                <a:cs typeface="Times New Roman" pitchFamily="18" charset="0"/>
              </a:rPr>
              <a:t>1,15 </a:t>
            </a:r>
            <a:r>
              <a:rPr lang="ru-RU" sz="1000" b="1" i="1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12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b="1" i="1" dirty="0"/>
          </a:p>
        </p:txBody>
      </p:sp>
      <p:sp>
        <p:nvSpPr>
          <p:cNvPr id="48" name="Полилиния 38">
            <a:extLst>
              <a:ext uri="{FF2B5EF4-FFF2-40B4-BE49-F238E27FC236}">
                <a16:creationId xmlns:a16="http://schemas.microsoft.com/office/drawing/2014/main" id="{03A59DD3-D0A4-429C-ADF2-C6C42C337250}"/>
              </a:ext>
            </a:extLst>
          </p:cNvPr>
          <p:cNvSpPr/>
          <p:nvPr/>
        </p:nvSpPr>
        <p:spPr>
          <a:xfrm>
            <a:off x="1368828" y="868726"/>
            <a:ext cx="9247047" cy="384218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Задолженность по оплате штрафов с 2017 по 2021 </a:t>
            </a:r>
            <a:r>
              <a:rPr lang="ru-RU" sz="2000" kern="1200" dirty="0" err="1">
                <a:latin typeface="Times New Roman" pitchFamily="18" charset="0"/>
                <a:cs typeface="Times New Roman" pitchFamily="18" charset="0"/>
              </a:rPr>
              <a:t>г.г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. - 26 млн. руб. </a:t>
            </a:r>
            <a:endParaRPr lang="ru-RU" sz="1300" kern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олилиния 38">
            <a:extLst>
              <a:ext uri="{FF2B5EF4-FFF2-40B4-BE49-F238E27FC236}">
                <a16:creationId xmlns:a16="http://schemas.microsoft.com/office/drawing/2014/main" id="{7CE8D421-C056-4294-B060-FF78BC5D2EE6}"/>
              </a:ext>
            </a:extLst>
          </p:cNvPr>
          <p:cNvSpPr/>
          <p:nvPr/>
        </p:nvSpPr>
        <p:spPr>
          <a:xfrm>
            <a:off x="805334" y="5989274"/>
            <a:ext cx="10187540" cy="868726"/>
          </a:xfrm>
          <a:custGeom>
            <a:avLst/>
            <a:gdLst>
              <a:gd name="connsiteX0" fmla="*/ 0 w 3010341"/>
              <a:gd name="connsiteY0" fmla="*/ 0 h 836005"/>
              <a:gd name="connsiteX1" fmla="*/ 3010341 w 3010341"/>
              <a:gd name="connsiteY1" fmla="*/ 0 h 836005"/>
              <a:gd name="connsiteX2" fmla="*/ 3010341 w 3010341"/>
              <a:gd name="connsiteY2" fmla="*/ 836005 h 836005"/>
              <a:gd name="connsiteX3" fmla="*/ 0 w 3010341"/>
              <a:gd name="connsiteY3" fmla="*/ 836005 h 836005"/>
              <a:gd name="connsiteX4" fmla="*/ 0 w 3010341"/>
              <a:gd name="connsiteY4" fmla="*/ 0 h 83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0341" h="836005">
                <a:moveTo>
                  <a:pt x="0" y="0"/>
                </a:moveTo>
                <a:lnTo>
                  <a:pt x="3010341" y="0"/>
                </a:lnTo>
                <a:lnTo>
                  <a:pt x="3010341" y="836005"/>
                </a:lnTo>
                <a:lnTo>
                  <a:pt x="0" y="836005"/>
                </a:lnTo>
                <a:lnTo>
                  <a:pt x="0" y="0"/>
                </a:lnTo>
                <a:close/>
              </a:path>
            </a:pathLst>
          </a:custGeom>
          <a:solidFill>
            <a:srgbClr val="FF6969"/>
          </a:solidFill>
          <a:ln w="19050"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kern="1200" dirty="0">
                <a:latin typeface="Times New Roman" pitchFamily="18" charset="0"/>
                <a:cs typeface="Times New Roman" pitchFamily="18" charset="0"/>
              </a:rPr>
              <a:t>плачено штрафов в 2021 году на сумму: 17 млн. руб. </a:t>
            </a:r>
          </a:p>
        </p:txBody>
      </p: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91056695-3912-4B53-91B0-0FE3175CBD19}"/>
              </a:ext>
            </a:extLst>
          </p:cNvPr>
          <p:cNvCxnSpPr>
            <a:cxnSpLocks/>
          </p:cNvCxnSpPr>
          <p:nvPr/>
        </p:nvCxnSpPr>
        <p:spPr>
          <a:xfrm>
            <a:off x="9633733" y="4028306"/>
            <a:ext cx="0" cy="5746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D2094698-0C94-4FF4-BE8B-524BC1856937}"/>
              </a:ext>
            </a:extLst>
          </p:cNvPr>
          <p:cNvCxnSpPr>
            <a:cxnSpLocks/>
          </p:cNvCxnSpPr>
          <p:nvPr/>
        </p:nvCxnSpPr>
        <p:spPr>
          <a:xfrm>
            <a:off x="6871967" y="2335811"/>
            <a:ext cx="0" cy="2852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5B786282-0A3D-453D-82A2-404428E54079}"/>
              </a:ext>
            </a:extLst>
          </p:cNvPr>
          <p:cNvCxnSpPr>
            <a:cxnSpLocks/>
          </p:cNvCxnSpPr>
          <p:nvPr/>
        </p:nvCxnSpPr>
        <p:spPr>
          <a:xfrm>
            <a:off x="8918691" y="3012236"/>
            <a:ext cx="0" cy="35952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Рисунок 84">
            <a:extLst>
              <a:ext uri="{FF2B5EF4-FFF2-40B4-BE49-F238E27FC236}">
                <a16:creationId xmlns:a16="http://schemas.microsoft.com/office/drawing/2014/main" id="{32F142CD-BFBF-4404-A059-C60EC79B71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749" y="4195447"/>
            <a:ext cx="128027" cy="329213"/>
          </a:xfrm>
          <a:prstGeom prst="rect">
            <a:avLst/>
          </a:prstGeom>
        </p:spPr>
      </p:pic>
      <p:pic>
        <p:nvPicPr>
          <p:cNvPr id="106" name="Рисунок 105">
            <a:extLst>
              <a:ext uri="{FF2B5EF4-FFF2-40B4-BE49-F238E27FC236}">
                <a16:creationId xmlns:a16="http://schemas.microsoft.com/office/drawing/2014/main" id="{4CE11FC6-54E6-429A-8E16-E16829247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9196" y="4195392"/>
            <a:ext cx="128027" cy="329213"/>
          </a:xfrm>
          <a:prstGeom prst="rect">
            <a:avLst/>
          </a:prstGeom>
        </p:spPr>
      </p:pic>
      <p:cxnSp>
        <p:nvCxnSpPr>
          <p:cNvPr id="115" name="Соединительная линия уступом 102">
            <a:extLst>
              <a:ext uri="{FF2B5EF4-FFF2-40B4-BE49-F238E27FC236}">
                <a16:creationId xmlns:a16="http://schemas.microsoft.com/office/drawing/2014/main" id="{8AB22D1B-2172-4FAF-ACB9-BB9E803D63ED}"/>
              </a:ext>
            </a:extLst>
          </p:cNvPr>
          <p:cNvCxnSpPr>
            <a:cxnSpLocks/>
          </p:cNvCxnSpPr>
          <p:nvPr/>
        </p:nvCxnSpPr>
        <p:spPr>
          <a:xfrm rot="5400000">
            <a:off x="8007443" y="3865166"/>
            <a:ext cx="277200" cy="1080000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1E81124A-FFAE-4F7C-B161-C3CAF4DB5BDB}"/>
              </a:ext>
            </a:extLst>
          </p:cNvPr>
          <p:cNvCxnSpPr/>
          <p:nvPr/>
        </p:nvCxnSpPr>
        <p:spPr>
          <a:xfrm>
            <a:off x="6391275" y="4353806"/>
            <a:ext cx="0" cy="207782"/>
          </a:xfrm>
          <a:prstGeom prst="straightConnector1">
            <a:avLst/>
          </a:prstGeom>
          <a:ln>
            <a:solidFill>
              <a:srgbClr val="FF69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оединитель: уступ 67">
            <a:extLst>
              <a:ext uri="{FF2B5EF4-FFF2-40B4-BE49-F238E27FC236}">
                <a16:creationId xmlns:a16="http://schemas.microsoft.com/office/drawing/2014/main" id="{6E506FB0-BCBF-4BC0-9138-7ACAF1A03586}"/>
              </a:ext>
            </a:extLst>
          </p:cNvPr>
          <p:cNvCxnSpPr>
            <a:cxnSpLocks/>
          </p:cNvCxnSpPr>
          <p:nvPr/>
        </p:nvCxnSpPr>
        <p:spPr>
          <a:xfrm rot="10800000" flipV="1">
            <a:off x="6391280" y="4266564"/>
            <a:ext cx="2107227" cy="86359"/>
          </a:xfrm>
          <a:prstGeom prst="bentConnector3">
            <a:avLst/>
          </a:prstGeom>
          <a:ln>
            <a:solidFill>
              <a:srgbClr val="FF69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C39733F1-A721-4140-A5E2-B94B708D5865}"/>
              </a:ext>
            </a:extLst>
          </p:cNvPr>
          <p:cNvCxnSpPr>
            <a:cxnSpLocks/>
          </p:cNvCxnSpPr>
          <p:nvPr/>
        </p:nvCxnSpPr>
        <p:spPr>
          <a:xfrm flipV="1">
            <a:off x="8498506" y="3976215"/>
            <a:ext cx="0" cy="290350"/>
          </a:xfrm>
          <a:prstGeom prst="straightConnector1">
            <a:avLst/>
          </a:prstGeom>
          <a:ln>
            <a:solidFill>
              <a:srgbClr val="FF696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47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&lt;strong&gt;Герб Забайкальского края&lt;/strong&gt; — Википедия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974" y="253460"/>
            <a:ext cx="992183" cy="1179871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468490" y="638615"/>
            <a:ext cx="10757514" cy="5438632"/>
            <a:chOff x="698004" y="530288"/>
            <a:chExt cx="10373397" cy="518374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004" y="2290402"/>
              <a:ext cx="10373397" cy="3423631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698004" y="530288"/>
              <a:ext cx="9294566" cy="1760113"/>
            </a:xfrm>
            <a:prstGeom prst="rect">
              <a:avLst/>
            </a:prstGeom>
            <a:gradFill flip="none" rotWithShape="1">
              <a:gsLst>
                <a:gs pos="21000">
                  <a:srgbClr val="990099">
                    <a:shade val="30000"/>
                    <a:satMod val="115000"/>
                  </a:srgbClr>
                </a:gs>
                <a:gs pos="48000">
                  <a:srgbClr val="990099">
                    <a:shade val="67500"/>
                    <a:satMod val="115000"/>
                    <a:alpha val="77000"/>
                  </a:srgbClr>
                </a:gs>
                <a:gs pos="100000">
                  <a:srgbClr val="990099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effectLst>
              <a:softEdge rad="63500"/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60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Спасибо за внимание!</a:t>
              </a:r>
            </a:p>
            <a:p>
              <a:pPr algn="ctr"/>
              <a:endParaRPr lang="ru-RU" sz="2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443913" y="6077247"/>
            <a:ext cx="3076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503663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750</Words>
  <Application>Microsoft Office PowerPoint</Application>
  <PresentationFormat>Широкоэкранный</PresentationFormat>
  <Paragraphs>113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С. Макарова</dc:creator>
  <cp:lastModifiedBy>Елена В. Шишанова</cp:lastModifiedBy>
  <cp:revision>107</cp:revision>
  <cp:lastPrinted>2021-12-29T01:26:26Z</cp:lastPrinted>
  <dcterms:created xsi:type="dcterms:W3CDTF">2021-06-30T03:08:43Z</dcterms:created>
  <dcterms:modified xsi:type="dcterms:W3CDTF">2021-12-29T04:11:10Z</dcterms:modified>
</cp:coreProperties>
</file>